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2"/>
  </p:sldMasterIdLst>
  <p:notesMasterIdLst>
    <p:notesMasterId r:id="rId74"/>
  </p:notesMasterIdLst>
  <p:sldIdLst>
    <p:sldId id="473" r:id="rId3"/>
    <p:sldId id="474" r:id="rId4"/>
    <p:sldId id="475" r:id="rId5"/>
    <p:sldId id="476" r:id="rId6"/>
    <p:sldId id="477" r:id="rId7"/>
    <p:sldId id="478" r:id="rId8"/>
    <p:sldId id="479" r:id="rId9"/>
    <p:sldId id="480" r:id="rId10"/>
    <p:sldId id="481" r:id="rId11"/>
    <p:sldId id="482" r:id="rId12"/>
    <p:sldId id="484" r:id="rId13"/>
    <p:sldId id="485" r:id="rId14"/>
    <p:sldId id="486" r:id="rId15"/>
    <p:sldId id="487" r:id="rId16"/>
    <p:sldId id="488" r:id="rId17"/>
    <p:sldId id="489" r:id="rId18"/>
    <p:sldId id="490" r:id="rId19"/>
    <p:sldId id="491" r:id="rId20"/>
    <p:sldId id="492" r:id="rId21"/>
    <p:sldId id="493" r:id="rId22"/>
    <p:sldId id="494" r:id="rId23"/>
    <p:sldId id="495" r:id="rId24"/>
    <p:sldId id="496" r:id="rId25"/>
    <p:sldId id="497" r:id="rId26"/>
    <p:sldId id="498" r:id="rId27"/>
    <p:sldId id="499" r:id="rId28"/>
    <p:sldId id="500" r:id="rId29"/>
    <p:sldId id="501" r:id="rId30"/>
    <p:sldId id="502" r:id="rId31"/>
    <p:sldId id="503" r:id="rId32"/>
    <p:sldId id="504" r:id="rId33"/>
    <p:sldId id="505" r:id="rId34"/>
    <p:sldId id="506" r:id="rId35"/>
    <p:sldId id="507" r:id="rId36"/>
    <p:sldId id="508" r:id="rId37"/>
    <p:sldId id="509" r:id="rId38"/>
    <p:sldId id="510" r:id="rId39"/>
    <p:sldId id="511" r:id="rId40"/>
    <p:sldId id="512" r:id="rId41"/>
    <p:sldId id="513" r:id="rId42"/>
    <p:sldId id="514" r:id="rId43"/>
    <p:sldId id="515" r:id="rId44"/>
    <p:sldId id="516" r:id="rId45"/>
    <p:sldId id="517" r:id="rId46"/>
    <p:sldId id="518" r:id="rId47"/>
    <p:sldId id="519" r:id="rId48"/>
    <p:sldId id="520" r:id="rId49"/>
    <p:sldId id="521" r:id="rId50"/>
    <p:sldId id="522" r:id="rId51"/>
    <p:sldId id="523" r:id="rId52"/>
    <p:sldId id="524" r:id="rId53"/>
    <p:sldId id="525" r:id="rId54"/>
    <p:sldId id="526" r:id="rId55"/>
    <p:sldId id="527" r:id="rId56"/>
    <p:sldId id="528" r:id="rId57"/>
    <p:sldId id="529" r:id="rId58"/>
    <p:sldId id="530" r:id="rId59"/>
    <p:sldId id="531" r:id="rId60"/>
    <p:sldId id="532" r:id="rId61"/>
    <p:sldId id="533" r:id="rId62"/>
    <p:sldId id="534" r:id="rId63"/>
    <p:sldId id="535" r:id="rId64"/>
    <p:sldId id="536" r:id="rId65"/>
    <p:sldId id="537" r:id="rId66"/>
    <p:sldId id="538" r:id="rId67"/>
    <p:sldId id="539" r:id="rId68"/>
    <p:sldId id="540" r:id="rId69"/>
    <p:sldId id="541" r:id="rId70"/>
    <p:sldId id="542" r:id="rId71"/>
    <p:sldId id="543" r:id="rId72"/>
    <p:sldId id="544"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FB9088F-98B3-4258-9579-172F4B8D7D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26" autoAdjust="0"/>
  </p:normalViewPr>
  <p:slideViewPr>
    <p:cSldViewPr snapToGrid="0">
      <p:cViewPr varScale="1">
        <p:scale>
          <a:sx n="92" d="100"/>
          <a:sy n="92" d="100"/>
        </p:scale>
        <p:origin x="576" y="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slide" Target="slides/slide45.xml" /><Relationship Id="rId50" Type="http://schemas.openxmlformats.org/officeDocument/2006/relationships/slide" Target="slides/slide48.xml" /><Relationship Id="rId55" Type="http://schemas.openxmlformats.org/officeDocument/2006/relationships/slide" Target="slides/slide53.xml" /><Relationship Id="rId63" Type="http://schemas.openxmlformats.org/officeDocument/2006/relationships/slide" Target="slides/slide61.xml" /><Relationship Id="rId68" Type="http://schemas.openxmlformats.org/officeDocument/2006/relationships/slide" Target="slides/slide66.xml" /><Relationship Id="rId76" Type="http://schemas.openxmlformats.org/officeDocument/2006/relationships/viewProps" Target="viewProps.xml" /><Relationship Id="rId7" Type="http://schemas.openxmlformats.org/officeDocument/2006/relationships/slide" Target="slides/slide5.xml" /><Relationship Id="rId71" Type="http://schemas.openxmlformats.org/officeDocument/2006/relationships/slide" Target="slides/slide69.xml" /><Relationship Id="rId2" Type="http://schemas.openxmlformats.org/officeDocument/2006/relationships/slideMaster" Target="slideMasters/slideMaster1.xml" /><Relationship Id="rId16" Type="http://schemas.openxmlformats.org/officeDocument/2006/relationships/slide" Target="slides/slide14.xml" /><Relationship Id="rId29" Type="http://schemas.openxmlformats.org/officeDocument/2006/relationships/slide" Target="slides/slide27.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3" Type="http://schemas.openxmlformats.org/officeDocument/2006/relationships/slide" Target="slides/slide51.xml" /><Relationship Id="rId58" Type="http://schemas.openxmlformats.org/officeDocument/2006/relationships/slide" Target="slides/slide56.xml" /><Relationship Id="rId66" Type="http://schemas.openxmlformats.org/officeDocument/2006/relationships/slide" Target="slides/slide64.xml" /><Relationship Id="rId74" Type="http://schemas.openxmlformats.org/officeDocument/2006/relationships/notesMaster" Target="notesMasters/notesMaster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57" Type="http://schemas.openxmlformats.org/officeDocument/2006/relationships/slide" Target="slides/slide55.xml" /><Relationship Id="rId61" Type="http://schemas.openxmlformats.org/officeDocument/2006/relationships/slide" Target="slides/slide59.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slide" Target="slides/slide50.xml" /><Relationship Id="rId60" Type="http://schemas.openxmlformats.org/officeDocument/2006/relationships/slide" Target="slides/slide58.xml" /><Relationship Id="rId65" Type="http://schemas.openxmlformats.org/officeDocument/2006/relationships/slide" Target="slides/slide63.xml" /><Relationship Id="rId73" Type="http://schemas.openxmlformats.org/officeDocument/2006/relationships/slide" Target="slides/slide71.xml" /><Relationship Id="rId78" Type="http://schemas.openxmlformats.org/officeDocument/2006/relationships/tableStyles" Target="tableStyle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slide" Target="slides/slide46.xml" /><Relationship Id="rId56" Type="http://schemas.openxmlformats.org/officeDocument/2006/relationships/slide" Target="slides/slide54.xml" /><Relationship Id="rId64" Type="http://schemas.openxmlformats.org/officeDocument/2006/relationships/slide" Target="slides/slide62.xml" /><Relationship Id="rId69" Type="http://schemas.openxmlformats.org/officeDocument/2006/relationships/slide" Target="slides/slide67.xml" /><Relationship Id="rId77" Type="http://schemas.openxmlformats.org/officeDocument/2006/relationships/theme" Target="theme/theme1.xml" /><Relationship Id="rId8" Type="http://schemas.openxmlformats.org/officeDocument/2006/relationships/slide" Target="slides/slide6.xml" /><Relationship Id="rId51" Type="http://schemas.openxmlformats.org/officeDocument/2006/relationships/slide" Target="slides/slide49.xml" /><Relationship Id="rId72" Type="http://schemas.openxmlformats.org/officeDocument/2006/relationships/slide" Target="slides/slide70.xml"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59" Type="http://schemas.openxmlformats.org/officeDocument/2006/relationships/slide" Target="slides/slide57.xml" /><Relationship Id="rId67" Type="http://schemas.openxmlformats.org/officeDocument/2006/relationships/slide" Target="slides/slide65.xml" /><Relationship Id="rId20" Type="http://schemas.openxmlformats.org/officeDocument/2006/relationships/slide" Target="slides/slide18.xml" /><Relationship Id="rId41" Type="http://schemas.openxmlformats.org/officeDocument/2006/relationships/slide" Target="slides/slide39.xml" /><Relationship Id="rId54" Type="http://schemas.openxmlformats.org/officeDocument/2006/relationships/slide" Target="slides/slide52.xml" /><Relationship Id="rId62" Type="http://schemas.openxmlformats.org/officeDocument/2006/relationships/slide" Target="slides/slide60.xml" /><Relationship Id="rId70" Type="http://schemas.openxmlformats.org/officeDocument/2006/relationships/slide" Target="slides/slide68.xml" /><Relationship Id="rId75"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4.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Pt>
            <c:idx val="0"/>
            <c:bubble3D val="0"/>
            <c:spPr>
              <a:solidFill>
                <a:schemeClr val="tx1">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B86A-4527-BAF1-A647C6F0D796}"/>
              </c:ext>
            </c:extLst>
          </c:dPt>
          <c:dPt>
            <c:idx val="1"/>
            <c:bubble3D val="0"/>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B86A-4527-BAF1-A647C6F0D796}"/>
              </c:ext>
            </c:extLst>
          </c:dPt>
          <c:dPt>
            <c:idx val="2"/>
            <c:bubble3D val="0"/>
            <c:spPr>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B86A-4527-BAF1-A647C6F0D796}"/>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B86A-4527-BAF1-A647C6F0D796}"/>
              </c:ext>
            </c:extLst>
          </c:dPt>
          <c:dLbls>
            <c:dLbl>
              <c:idx val="0"/>
              <c:tx>
                <c:rich>
                  <a:bodyPr/>
                  <a:lstStyle/>
                  <a:p>
                    <a:fld id="{4799B34A-17F6-4D8E-88DD-5E5188AFA158}" type="PERCENTAGE">
                      <a:rPr lang="en-US" baseline="0" smtClean="0"/>
                      <a:pPr/>
                      <a:t>[PERCENTAGE]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86A-4527-BAF1-A647C6F0D796}"/>
                </c:ext>
              </c:extLst>
            </c:dLbl>
            <c:dLbl>
              <c:idx val="1"/>
              <c:tx>
                <c:rich>
                  <a:bodyPr/>
                  <a:lstStyle/>
                  <a:p>
                    <a:r>
                      <a:rPr lang="en-US" dirty="0"/>
                      <a:t>30%</a:t>
                    </a:r>
                  </a:p>
                </c:rich>
              </c:tx>
              <c:dLblPos val="inEnd"/>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B86A-4527-BAF1-A647C6F0D796}"/>
                </c:ext>
              </c:extLst>
            </c:dLbl>
            <c:dLbl>
              <c:idx val="2"/>
              <c:tx>
                <c:rich>
                  <a:bodyPr/>
                  <a:lstStyle/>
                  <a:p>
                    <a:r>
                      <a:rPr lang="en-US" dirty="0"/>
                      <a:t>20%</a:t>
                    </a:r>
                  </a:p>
                </c:rich>
              </c:tx>
              <c:dLblPos val="inEnd"/>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B86A-4527-BAF1-A647C6F0D79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all</c:v>
                </c:pt>
                <c:pt idx="1">
                  <c:v>rare</c:v>
                </c:pt>
                <c:pt idx="2">
                  <c:v>normal</c:v>
                </c:pt>
              </c:strCache>
            </c:strRef>
          </c:cat>
          <c:val>
            <c:numRef>
              <c:f>Sheet1!$B$2:$B$5</c:f>
              <c:numCache>
                <c:formatCode>General</c:formatCode>
                <c:ptCount val="4"/>
                <c:pt idx="0">
                  <c:v>50</c:v>
                </c:pt>
                <c:pt idx="1">
                  <c:v>30</c:v>
                </c:pt>
                <c:pt idx="2">
                  <c:v>20</c:v>
                </c:pt>
              </c:numCache>
            </c:numRef>
          </c:val>
          <c:extLst>
            <c:ext xmlns:c16="http://schemas.microsoft.com/office/drawing/2014/chart" uri="{C3380CC4-5D6E-409C-BE32-E72D297353CC}">
              <c16:uniqueId val="{00000000-37CB-F445-8426-586434462F9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Sheet1!$A$2:$A$6</c:f>
              <c:strCache>
                <c:ptCount val="5"/>
                <c:pt idx="0">
                  <c:v>Xgboost</c:v>
                </c:pt>
                <c:pt idx="1">
                  <c:v>Decision Tree</c:v>
                </c:pt>
                <c:pt idx="2">
                  <c:v>SVC</c:v>
                </c:pt>
                <c:pt idx="3">
                  <c:v>Logistic Regression</c:v>
                </c:pt>
                <c:pt idx="4">
                  <c:v>Random Forest</c:v>
                </c:pt>
              </c:strCache>
            </c:strRef>
          </c:cat>
          <c:val>
            <c:numRef>
              <c:f>Sheet1!$B$2:$B$6</c:f>
              <c:numCache>
                <c:formatCode>0.00%</c:formatCode>
                <c:ptCount val="5"/>
                <c:pt idx="0" formatCode="0%">
                  <c:v>0.99</c:v>
                </c:pt>
                <c:pt idx="1">
                  <c:v>0.98499999999999999</c:v>
                </c:pt>
                <c:pt idx="2">
                  <c:v>0.98299999999999998</c:v>
                </c:pt>
                <c:pt idx="3" formatCode="0%">
                  <c:v>0.98</c:v>
                </c:pt>
                <c:pt idx="4" formatCode="0%">
                  <c:v>0.98</c:v>
                </c:pt>
              </c:numCache>
            </c:numRef>
          </c:val>
          <c:extLst>
            <c:ext xmlns:c16="http://schemas.microsoft.com/office/drawing/2014/chart" uri="{C3380CC4-5D6E-409C-BE32-E72D297353CC}">
              <c16:uniqueId val="{00000000-88F6-804C-AB03-601159FBE433}"/>
            </c:ext>
          </c:extLst>
        </c:ser>
        <c:dLbls>
          <c:dLblPos val="inEnd"/>
          <c:showLegendKey val="0"/>
          <c:showVal val="1"/>
          <c:showCatName val="0"/>
          <c:showSerName val="0"/>
          <c:showPercent val="0"/>
          <c:showBubbleSize val="0"/>
        </c:dLbls>
        <c:gapWidth val="269"/>
        <c:overlap val="-20"/>
        <c:axId val="565540144"/>
        <c:axId val="565536904"/>
      </c:barChart>
      <c:catAx>
        <c:axId val="565540144"/>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565536904"/>
        <c:crosses val="autoZero"/>
        <c:auto val="1"/>
        <c:lblAlgn val="ctr"/>
        <c:lblOffset val="100"/>
        <c:noMultiLvlLbl val="0"/>
      </c:catAx>
      <c:valAx>
        <c:axId val="5655369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5655401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3D8FFF-DFDE-47C1-9387-BC1F1EA2900F}"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LID4096"/>
        </a:p>
      </dgm:t>
    </dgm:pt>
    <dgm:pt modelId="{94CA1B2A-20C8-4897-A1C2-46CBDDCCA27B}">
      <dgm:prSet phldrT="[Text]"/>
      <dgm:spPr/>
      <dgm:t>
        <a:bodyPr/>
        <a:lstStyle/>
        <a:p>
          <a:r>
            <a:rPr lang="en-US" dirty="0"/>
            <a:t>1</a:t>
          </a:r>
        </a:p>
        <a:p>
          <a:r>
            <a:rPr lang="en-US" dirty="0"/>
            <a:t>Abstract</a:t>
          </a:r>
          <a:endParaRPr lang="LID4096" dirty="0"/>
        </a:p>
      </dgm:t>
    </dgm:pt>
    <dgm:pt modelId="{1DE462ED-8CFE-4488-9834-CF96569A5A25}" type="parTrans" cxnId="{F8BBFC4E-8A90-40F2-9C19-A778E22394C4}">
      <dgm:prSet/>
      <dgm:spPr/>
      <dgm:t>
        <a:bodyPr/>
        <a:lstStyle/>
        <a:p>
          <a:endParaRPr lang="LID4096"/>
        </a:p>
      </dgm:t>
    </dgm:pt>
    <dgm:pt modelId="{C7C44E48-82C8-4B95-97A4-16856F8CE815}" type="sibTrans" cxnId="{F8BBFC4E-8A90-40F2-9C19-A778E22394C4}">
      <dgm:prSet/>
      <dgm:spPr/>
      <dgm:t>
        <a:bodyPr/>
        <a:lstStyle/>
        <a:p>
          <a:endParaRPr lang="LID4096"/>
        </a:p>
      </dgm:t>
    </dgm:pt>
    <dgm:pt modelId="{AD435F31-A108-4DC8-B5CD-CDF8EAD8D3C0}">
      <dgm:prSet phldrT="[Text]"/>
      <dgm:spPr/>
      <dgm:t>
        <a:bodyPr/>
        <a:lstStyle/>
        <a:p>
          <a:r>
            <a:rPr lang="en-US" b="0" i="0" dirty="0"/>
            <a:t>2</a:t>
          </a:r>
        </a:p>
        <a:p>
          <a:r>
            <a:rPr lang="en-US" b="0" i="0" dirty="0"/>
            <a:t>Introduction</a:t>
          </a:r>
          <a:endParaRPr lang="LID4096" dirty="0"/>
        </a:p>
      </dgm:t>
    </dgm:pt>
    <dgm:pt modelId="{9DC6EF61-C7ED-432B-833E-E87248CF3517}" type="parTrans" cxnId="{1E3247AC-B538-46C0-B213-0CA7074EED96}">
      <dgm:prSet/>
      <dgm:spPr/>
      <dgm:t>
        <a:bodyPr/>
        <a:lstStyle/>
        <a:p>
          <a:endParaRPr lang="LID4096"/>
        </a:p>
      </dgm:t>
    </dgm:pt>
    <dgm:pt modelId="{4F1FA9F7-FAFE-4CDD-911D-59236E7D5F04}" type="sibTrans" cxnId="{1E3247AC-B538-46C0-B213-0CA7074EED96}">
      <dgm:prSet/>
      <dgm:spPr/>
      <dgm:t>
        <a:bodyPr/>
        <a:lstStyle/>
        <a:p>
          <a:endParaRPr lang="LID4096"/>
        </a:p>
      </dgm:t>
    </dgm:pt>
    <dgm:pt modelId="{F5190ED4-308D-4F02-824B-65A315A88DD0}">
      <dgm:prSet phldrT="[Text]"/>
      <dgm:spPr/>
      <dgm:t>
        <a:bodyPr/>
        <a:lstStyle/>
        <a:p>
          <a:r>
            <a:rPr lang="en-US" b="0" i="0" dirty="0"/>
            <a:t>3</a:t>
          </a:r>
        </a:p>
        <a:p>
          <a:r>
            <a:rPr lang="en-US" b="0" i="0" dirty="0"/>
            <a:t>Problem statement</a:t>
          </a:r>
          <a:endParaRPr lang="LID4096" dirty="0"/>
        </a:p>
      </dgm:t>
    </dgm:pt>
    <dgm:pt modelId="{0500EF19-7D64-4548-BE15-5A3A66B42446}" type="parTrans" cxnId="{A33D1EDC-0FD3-4DEC-9AC6-BB7D916403CA}">
      <dgm:prSet/>
      <dgm:spPr/>
      <dgm:t>
        <a:bodyPr/>
        <a:lstStyle/>
        <a:p>
          <a:endParaRPr lang="LID4096"/>
        </a:p>
      </dgm:t>
    </dgm:pt>
    <dgm:pt modelId="{9AA45B3D-B8AB-4C17-A3DC-41013D8D064D}" type="sibTrans" cxnId="{A33D1EDC-0FD3-4DEC-9AC6-BB7D916403CA}">
      <dgm:prSet/>
      <dgm:spPr/>
      <dgm:t>
        <a:bodyPr/>
        <a:lstStyle/>
        <a:p>
          <a:endParaRPr lang="LID4096"/>
        </a:p>
      </dgm:t>
    </dgm:pt>
    <dgm:pt modelId="{CC91ADEE-9257-4BC7-9266-0B47F436E7B4}">
      <dgm:prSet phldrT="[Text]"/>
      <dgm:spPr/>
      <dgm:t>
        <a:bodyPr/>
        <a:lstStyle/>
        <a:p>
          <a:r>
            <a:rPr lang="en-US" b="0" i="0" dirty="0"/>
            <a:t>4</a:t>
          </a:r>
        </a:p>
        <a:p>
          <a:r>
            <a:rPr lang="en-US" b="0" i="0" dirty="0"/>
            <a:t>problem Solution</a:t>
          </a:r>
          <a:endParaRPr lang="LID4096" dirty="0"/>
        </a:p>
      </dgm:t>
    </dgm:pt>
    <dgm:pt modelId="{CEE267B0-3F01-4DCC-9DC5-A3EB6FE33EBB}" type="parTrans" cxnId="{FAF84208-114F-416E-B8C1-8870E772197F}">
      <dgm:prSet/>
      <dgm:spPr/>
      <dgm:t>
        <a:bodyPr/>
        <a:lstStyle/>
        <a:p>
          <a:endParaRPr lang="LID4096"/>
        </a:p>
      </dgm:t>
    </dgm:pt>
    <dgm:pt modelId="{0D77B98C-4E3B-4561-BAB7-FB254C773EAF}" type="sibTrans" cxnId="{FAF84208-114F-416E-B8C1-8870E772197F}">
      <dgm:prSet/>
      <dgm:spPr/>
      <dgm:t>
        <a:bodyPr/>
        <a:lstStyle/>
        <a:p>
          <a:endParaRPr lang="LID4096"/>
        </a:p>
      </dgm:t>
    </dgm:pt>
    <dgm:pt modelId="{8FA7A9E2-FE93-4351-B62F-057E54849654}">
      <dgm:prSet phldrT="[Text]"/>
      <dgm:spPr/>
      <dgm:t>
        <a:bodyPr/>
        <a:lstStyle/>
        <a:p>
          <a:r>
            <a:rPr lang="en-US" b="0" i="0" dirty="0"/>
            <a:t>5</a:t>
          </a:r>
        </a:p>
        <a:p>
          <a:r>
            <a:rPr lang="en-US" b="0" i="0" dirty="0"/>
            <a:t>Related work</a:t>
          </a:r>
          <a:endParaRPr lang="LID4096" dirty="0"/>
        </a:p>
      </dgm:t>
    </dgm:pt>
    <dgm:pt modelId="{9D4FC4C3-3B7F-4056-BAC9-BC8BF88A95A7}" type="parTrans" cxnId="{F108A80B-F101-49BF-A088-BCB71479A3B3}">
      <dgm:prSet/>
      <dgm:spPr/>
      <dgm:t>
        <a:bodyPr/>
        <a:lstStyle/>
        <a:p>
          <a:endParaRPr lang="LID4096"/>
        </a:p>
      </dgm:t>
    </dgm:pt>
    <dgm:pt modelId="{E9AFC66C-59C1-41C2-8499-682326387BDD}" type="sibTrans" cxnId="{F108A80B-F101-49BF-A088-BCB71479A3B3}">
      <dgm:prSet/>
      <dgm:spPr/>
      <dgm:t>
        <a:bodyPr/>
        <a:lstStyle/>
        <a:p>
          <a:endParaRPr lang="LID4096"/>
        </a:p>
      </dgm:t>
    </dgm:pt>
    <dgm:pt modelId="{A68545CD-43F3-4825-8ECF-2F7A049441A3}">
      <dgm:prSet/>
      <dgm:spPr/>
      <dgm:t>
        <a:bodyPr/>
        <a:lstStyle/>
        <a:p>
          <a:r>
            <a:rPr lang="en-US" b="0" i="0" dirty="0"/>
            <a:t>6</a:t>
          </a:r>
        </a:p>
        <a:p>
          <a:r>
            <a:rPr lang="en-US" b="0" i="0" dirty="0"/>
            <a:t>Implementation</a:t>
          </a:r>
          <a:endParaRPr lang="ar-DJ" dirty="0"/>
        </a:p>
      </dgm:t>
    </dgm:pt>
    <dgm:pt modelId="{47893A0E-255F-440F-A462-4B71A04A7439}" type="parTrans" cxnId="{26AA646A-0079-4B81-B7A9-10806CA4B1BB}">
      <dgm:prSet/>
      <dgm:spPr/>
      <dgm:t>
        <a:bodyPr/>
        <a:lstStyle/>
        <a:p>
          <a:endParaRPr lang="LID4096"/>
        </a:p>
      </dgm:t>
    </dgm:pt>
    <dgm:pt modelId="{46F49521-2AFF-4F49-8CCE-2CEC2A425C8A}" type="sibTrans" cxnId="{26AA646A-0079-4B81-B7A9-10806CA4B1BB}">
      <dgm:prSet/>
      <dgm:spPr/>
      <dgm:t>
        <a:bodyPr/>
        <a:lstStyle/>
        <a:p>
          <a:endParaRPr lang="LID4096"/>
        </a:p>
      </dgm:t>
    </dgm:pt>
    <dgm:pt modelId="{FD95C506-AC10-4813-A24F-81BCC35E7BFB}">
      <dgm:prSet/>
      <dgm:spPr/>
      <dgm:t>
        <a:bodyPr/>
        <a:lstStyle/>
        <a:p>
          <a:r>
            <a:rPr lang="en-US" b="0" i="0" dirty="0"/>
            <a:t>7</a:t>
          </a:r>
        </a:p>
        <a:p>
          <a:r>
            <a:rPr lang="en-US" b="0" i="0" dirty="0"/>
            <a:t>Result</a:t>
          </a:r>
          <a:endParaRPr lang="LID4096" dirty="0"/>
        </a:p>
      </dgm:t>
    </dgm:pt>
    <dgm:pt modelId="{3DAFBBFB-6FD7-452B-844A-36F3E1F943D8}" type="parTrans" cxnId="{83FD3DE7-0554-4AA3-9523-7A734373BEDD}">
      <dgm:prSet/>
      <dgm:spPr/>
      <dgm:t>
        <a:bodyPr/>
        <a:lstStyle/>
        <a:p>
          <a:endParaRPr lang="LID4096"/>
        </a:p>
      </dgm:t>
    </dgm:pt>
    <dgm:pt modelId="{ABD2D032-719F-48DA-952B-831D99C17B80}" type="sibTrans" cxnId="{83FD3DE7-0554-4AA3-9523-7A734373BEDD}">
      <dgm:prSet/>
      <dgm:spPr/>
      <dgm:t>
        <a:bodyPr/>
        <a:lstStyle/>
        <a:p>
          <a:endParaRPr lang="LID4096"/>
        </a:p>
      </dgm:t>
    </dgm:pt>
    <dgm:pt modelId="{35F5F946-73F4-4ED3-AE9A-B774625DC13B}">
      <dgm:prSet/>
      <dgm:spPr/>
      <dgm:t>
        <a:bodyPr/>
        <a:lstStyle/>
        <a:p>
          <a:r>
            <a:rPr lang="en-US" b="0" i="0" dirty="0"/>
            <a:t>8</a:t>
          </a:r>
        </a:p>
        <a:p>
          <a:r>
            <a:rPr lang="en-US" b="0" i="0" dirty="0"/>
            <a:t>Tools</a:t>
          </a:r>
          <a:endParaRPr lang="LID4096" dirty="0"/>
        </a:p>
      </dgm:t>
    </dgm:pt>
    <dgm:pt modelId="{B6E6CD56-F3C7-441C-9927-77D843EA1FFC}" type="parTrans" cxnId="{7CCDE903-D7DE-4B61-9DA1-E6F57D922752}">
      <dgm:prSet/>
      <dgm:spPr/>
      <dgm:t>
        <a:bodyPr/>
        <a:lstStyle/>
        <a:p>
          <a:endParaRPr lang="LID4096"/>
        </a:p>
      </dgm:t>
    </dgm:pt>
    <dgm:pt modelId="{B7BE2A3A-B96D-4490-A3FE-578649CA3C62}" type="sibTrans" cxnId="{7CCDE903-D7DE-4B61-9DA1-E6F57D922752}">
      <dgm:prSet/>
      <dgm:spPr/>
      <dgm:t>
        <a:bodyPr/>
        <a:lstStyle/>
        <a:p>
          <a:endParaRPr lang="LID4096"/>
        </a:p>
      </dgm:t>
    </dgm:pt>
    <dgm:pt modelId="{C3F8C714-867C-4698-93EA-2616AC2302E8}">
      <dgm:prSet/>
      <dgm:spPr/>
      <dgm:t>
        <a:bodyPr/>
        <a:lstStyle/>
        <a:p>
          <a:r>
            <a:rPr lang="en-US" b="0" i="0" dirty="0"/>
            <a:t>9</a:t>
          </a:r>
        </a:p>
        <a:p>
          <a:r>
            <a:rPr lang="en-US" b="0" i="0" dirty="0"/>
            <a:t>Conclusion</a:t>
          </a:r>
          <a:endParaRPr lang="LID4096" dirty="0"/>
        </a:p>
      </dgm:t>
    </dgm:pt>
    <dgm:pt modelId="{AFAF7958-7B66-487B-A87F-6F9278621B35}" type="parTrans" cxnId="{A963B44C-F6DC-47B6-8904-957A5011322B}">
      <dgm:prSet/>
      <dgm:spPr/>
      <dgm:t>
        <a:bodyPr/>
        <a:lstStyle/>
        <a:p>
          <a:endParaRPr lang="LID4096"/>
        </a:p>
      </dgm:t>
    </dgm:pt>
    <dgm:pt modelId="{E696E0DE-D84C-4670-B0CF-03ABFC7CFC23}" type="sibTrans" cxnId="{A963B44C-F6DC-47B6-8904-957A5011322B}">
      <dgm:prSet/>
      <dgm:spPr/>
      <dgm:t>
        <a:bodyPr/>
        <a:lstStyle/>
        <a:p>
          <a:endParaRPr lang="LID4096"/>
        </a:p>
      </dgm:t>
    </dgm:pt>
    <dgm:pt modelId="{B6E2431F-0637-4645-9942-5410456CCCFB}">
      <dgm:prSet/>
      <dgm:spPr/>
      <dgm:t>
        <a:bodyPr/>
        <a:lstStyle/>
        <a:p>
          <a:r>
            <a:rPr lang="en-US" b="0" i="0" dirty="0"/>
            <a:t>10</a:t>
          </a:r>
        </a:p>
        <a:p>
          <a:r>
            <a:rPr lang="en-US" dirty="0"/>
            <a:t>Future work</a:t>
          </a:r>
          <a:endParaRPr lang="ar-DJ" dirty="0"/>
        </a:p>
      </dgm:t>
    </dgm:pt>
    <dgm:pt modelId="{F319E0A4-F79F-4931-A8B7-71A9437CDDD5}" type="parTrans" cxnId="{71D08DAF-7984-4280-8DD0-BAFB1487119D}">
      <dgm:prSet/>
      <dgm:spPr/>
      <dgm:t>
        <a:bodyPr/>
        <a:lstStyle/>
        <a:p>
          <a:endParaRPr lang="LID4096"/>
        </a:p>
      </dgm:t>
    </dgm:pt>
    <dgm:pt modelId="{04AD1E15-5FA1-4C73-B40B-F0D556339FEF}" type="sibTrans" cxnId="{71D08DAF-7984-4280-8DD0-BAFB1487119D}">
      <dgm:prSet/>
      <dgm:spPr/>
      <dgm:t>
        <a:bodyPr/>
        <a:lstStyle/>
        <a:p>
          <a:endParaRPr lang="LID4096"/>
        </a:p>
      </dgm:t>
    </dgm:pt>
    <dgm:pt modelId="{AD73C7ED-6C2B-467F-8791-D023343446FD}">
      <dgm:prSet/>
      <dgm:spPr/>
      <dgm:t>
        <a:bodyPr/>
        <a:lstStyle/>
        <a:p>
          <a:r>
            <a:rPr lang="en-US" b="0" i="0" dirty="0"/>
            <a:t>11</a:t>
          </a:r>
        </a:p>
        <a:p>
          <a:r>
            <a:rPr lang="en-US" dirty="0"/>
            <a:t>Time plan</a:t>
          </a:r>
          <a:endParaRPr lang="ar-DJ" dirty="0"/>
        </a:p>
      </dgm:t>
    </dgm:pt>
    <dgm:pt modelId="{E0B32A27-8EF9-4228-BFAD-647931D6C423}" type="parTrans" cxnId="{E4E3CB37-865D-4C04-AB99-B4CCFB2D2AD2}">
      <dgm:prSet/>
      <dgm:spPr/>
      <dgm:t>
        <a:bodyPr/>
        <a:lstStyle/>
        <a:p>
          <a:endParaRPr lang="en-US"/>
        </a:p>
      </dgm:t>
    </dgm:pt>
    <dgm:pt modelId="{F136F3FE-1950-4786-AF01-8233C0EA1835}" type="sibTrans" cxnId="{E4E3CB37-865D-4C04-AB99-B4CCFB2D2AD2}">
      <dgm:prSet/>
      <dgm:spPr/>
      <dgm:t>
        <a:bodyPr/>
        <a:lstStyle/>
        <a:p>
          <a:endParaRPr lang="en-US"/>
        </a:p>
      </dgm:t>
    </dgm:pt>
    <dgm:pt modelId="{72F6D48C-0FA6-487E-BDB5-685B4CDEFD6E}" type="pres">
      <dgm:prSet presAssocID="{493D8FFF-DFDE-47C1-9387-BC1F1EA2900F}" presName="diagram" presStyleCnt="0">
        <dgm:presLayoutVars>
          <dgm:dir/>
          <dgm:resizeHandles val="exact"/>
        </dgm:presLayoutVars>
      </dgm:prSet>
      <dgm:spPr/>
    </dgm:pt>
    <dgm:pt modelId="{643809A3-829D-4BEB-94C1-330E63299629}" type="pres">
      <dgm:prSet presAssocID="{94CA1B2A-20C8-4897-A1C2-46CBDDCCA27B}" presName="node" presStyleLbl="node1" presStyleIdx="0" presStyleCnt="11">
        <dgm:presLayoutVars>
          <dgm:bulletEnabled val="1"/>
        </dgm:presLayoutVars>
      </dgm:prSet>
      <dgm:spPr/>
    </dgm:pt>
    <dgm:pt modelId="{BD17B431-CF62-488B-97C3-D740B48D4368}" type="pres">
      <dgm:prSet presAssocID="{C7C44E48-82C8-4B95-97A4-16856F8CE815}" presName="sibTrans" presStyleCnt="0"/>
      <dgm:spPr/>
    </dgm:pt>
    <dgm:pt modelId="{CD95951E-2ACF-4B7C-A782-1E60B9547C70}" type="pres">
      <dgm:prSet presAssocID="{AD435F31-A108-4DC8-B5CD-CDF8EAD8D3C0}" presName="node" presStyleLbl="node1" presStyleIdx="1" presStyleCnt="11">
        <dgm:presLayoutVars>
          <dgm:bulletEnabled val="1"/>
        </dgm:presLayoutVars>
      </dgm:prSet>
      <dgm:spPr/>
    </dgm:pt>
    <dgm:pt modelId="{AB42432D-A63A-4E06-B90E-2F2075D74C72}" type="pres">
      <dgm:prSet presAssocID="{4F1FA9F7-FAFE-4CDD-911D-59236E7D5F04}" presName="sibTrans" presStyleCnt="0"/>
      <dgm:spPr/>
    </dgm:pt>
    <dgm:pt modelId="{79BE3E32-0189-452F-8F8D-36B3793A6A85}" type="pres">
      <dgm:prSet presAssocID="{F5190ED4-308D-4F02-824B-65A315A88DD0}" presName="node" presStyleLbl="node1" presStyleIdx="2" presStyleCnt="11">
        <dgm:presLayoutVars>
          <dgm:bulletEnabled val="1"/>
        </dgm:presLayoutVars>
      </dgm:prSet>
      <dgm:spPr/>
    </dgm:pt>
    <dgm:pt modelId="{96E90479-9D66-47EB-BD64-61E9197D2738}" type="pres">
      <dgm:prSet presAssocID="{9AA45B3D-B8AB-4C17-A3DC-41013D8D064D}" presName="sibTrans" presStyleCnt="0"/>
      <dgm:spPr/>
    </dgm:pt>
    <dgm:pt modelId="{33D4A55C-19C3-4DEB-9086-40EC50FB4AF3}" type="pres">
      <dgm:prSet presAssocID="{CC91ADEE-9257-4BC7-9266-0B47F436E7B4}" presName="node" presStyleLbl="node1" presStyleIdx="3" presStyleCnt="11">
        <dgm:presLayoutVars>
          <dgm:bulletEnabled val="1"/>
        </dgm:presLayoutVars>
      </dgm:prSet>
      <dgm:spPr/>
    </dgm:pt>
    <dgm:pt modelId="{4B918207-CA07-4340-87C7-F4716893FA64}" type="pres">
      <dgm:prSet presAssocID="{0D77B98C-4E3B-4561-BAB7-FB254C773EAF}" presName="sibTrans" presStyleCnt="0"/>
      <dgm:spPr/>
    </dgm:pt>
    <dgm:pt modelId="{78567210-E1B6-4551-83B1-9367D3DF90F6}" type="pres">
      <dgm:prSet presAssocID="{8FA7A9E2-FE93-4351-B62F-057E54849654}" presName="node" presStyleLbl="node1" presStyleIdx="4" presStyleCnt="11">
        <dgm:presLayoutVars>
          <dgm:bulletEnabled val="1"/>
        </dgm:presLayoutVars>
      </dgm:prSet>
      <dgm:spPr/>
    </dgm:pt>
    <dgm:pt modelId="{C3AC40F6-D604-40E8-B247-E3F53544C49D}" type="pres">
      <dgm:prSet presAssocID="{E9AFC66C-59C1-41C2-8499-682326387BDD}" presName="sibTrans" presStyleCnt="0"/>
      <dgm:spPr/>
    </dgm:pt>
    <dgm:pt modelId="{C160550F-08BC-4692-9B25-62236486264C}" type="pres">
      <dgm:prSet presAssocID="{A68545CD-43F3-4825-8ECF-2F7A049441A3}" presName="node" presStyleLbl="node1" presStyleIdx="5" presStyleCnt="11">
        <dgm:presLayoutVars>
          <dgm:bulletEnabled val="1"/>
        </dgm:presLayoutVars>
      </dgm:prSet>
      <dgm:spPr/>
    </dgm:pt>
    <dgm:pt modelId="{6E090201-E6D2-4823-9175-2A20E3FAE048}" type="pres">
      <dgm:prSet presAssocID="{46F49521-2AFF-4F49-8CCE-2CEC2A425C8A}" presName="sibTrans" presStyleCnt="0"/>
      <dgm:spPr/>
    </dgm:pt>
    <dgm:pt modelId="{608295DD-4B92-4836-B834-09C707C1CFEE}" type="pres">
      <dgm:prSet presAssocID="{FD95C506-AC10-4813-A24F-81BCC35E7BFB}" presName="node" presStyleLbl="node1" presStyleIdx="6" presStyleCnt="11">
        <dgm:presLayoutVars>
          <dgm:bulletEnabled val="1"/>
        </dgm:presLayoutVars>
      </dgm:prSet>
      <dgm:spPr/>
    </dgm:pt>
    <dgm:pt modelId="{2961E82E-B8DF-4F34-B0E6-24788D9E0A41}" type="pres">
      <dgm:prSet presAssocID="{ABD2D032-719F-48DA-952B-831D99C17B80}" presName="sibTrans" presStyleCnt="0"/>
      <dgm:spPr/>
    </dgm:pt>
    <dgm:pt modelId="{9EBA9632-8C2C-4816-91E6-BE79DEE8F4DF}" type="pres">
      <dgm:prSet presAssocID="{35F5F946-73F4-4ED3-AE9A-B774625DC13B}" presName="node" presStyleLbl="node1" presStyleIdx="7" presStyleCnt="11">
        <dgm:presLayoutVars>
          <dgm:bulletEnabled val="1"/>
        </dgm:presLayoutVars>
      </dgm:prSet>
      <dgm:spPr/>
    </dgm:pt>
    <dgm:pt modelId="{B3FB9D33-6357-4CB4-813A-1396DFB80E17}" type="pres">
      <dgm:prSet presAssocID="{B7BE2A3A-B96D-4490-A3FE-578649CA3C62}" presName="sibTrans" presStyleCnt="0"/>
      <dgm:spPr/>
    </dgm:pt>
    <dgm:pt modelId="{39DB0727-2CBC-461A-A6D5-D83BB20455B1}" type="pres">
      <dgm:prSet presAssocID="{C3F8C714-867C-4698-93EA-2616AC2302E8}" presName="node" presStyleLbl="node1" presStyleIdx="8" presStyleCnt="11">
        <dgm:presLayoutVars>
          <dgm:bulletEnabled val="1"/>
        </dgm:presLayoutVars>
      </dgm:prSet>
      <dgm:spPr/>
    </dgm:pt>
    <dgm:pt modelId="{4352293D-7833-4BD7-9810-8FC41076DE52}" type="pres">
      <dgm:prSet presAssocID="{E696E0DE-D84C-4670-B0CF-03ABFC7CFC23}" presName="sibTrans" presStyleCnt="0"/>
      <dgm:spPr/>
    </dgm:pt>
    <dgm:pt modelId="{EA24EFB7-1937-4298-9B8A-E1E96883F2BF}" type="pres">
      <dgm:prSet presAssocID="{B6E2431F-0637-4645-9942-5410456CCCFB}" presName="node" presStyleLbl="node1" presStyleIdx="9" presStyleCnt="11">
        <dgm:presLayoutVars>
          <dgm:bulletEnabled val="1"/>
        </dgm:presLayoutVars>
      </dgm:prSet>
      <dgm:spPr/>
    </dgm:pt>
    <dgm:pt modelId="{B848EF23-5923-4681-9A71-F495BB8831C5}" type="pres">
      <dgm:prSet presAssocID="{04AD1E15-5FA1-4C73-B40B-F0D556339FEF}" presName="sibTrans" presStyleCnt="0"/>
      <dgm:spPr/>
    </dgm:pt>
    <dgm:pt modelId="{11CAB78B-2679-4946-9322-DB012F7A3451}" type="pres">
      <dgm:prSet presAssocID="{AD73C7ED-6C2B-467F-8791-D023343446FD}" presName="node" presStyleLbl="node1" presStyleIdx="10" presStyleCnt="11">
        <dgm:presLayoutVars>
          <dgm:bulletEnabled val="1"/>
        </dgm:presLayoutVars>
      </dgm:prSet>
      <dgm:spPr/>
    </dgm:pt>
  </dgm:ptLst>
  <dgm:cxnLst>
    <dgm:cxn modelId="{7CCDE903-D7DE-4B61-9DA1-E6F57D922752}" srcId="{493D8FFF-DFDE-47C1-9387-BC1F1EA2900F}" destId="{35F5F946-73F4-4ED3-AE9A-B774625DC13B}" srcOrd="7" destOrd="0" parTransId="{B6E6CD56-F3C7-441C-9927-77D843EA1FFC}" sibTransId="{B7BE2A3A-B96D-4490-A3FE-578649CA3C62}"/>
    <dgm:cxn modelId="{FAF84208-114F-416E-B8C1-8870E772197F}" srcId="{493D8FFF-DFDE-47C1-9387-BC1F1EA2900F}" destId="{CC91ADEE-9257-4BC7-9266-0B47F436E7B4}" srcOrd="3" destOrd="0" parTransId="{CEE267B0-3F01-4DCC-9DC5-A3EB6FE33EBB}" sibTransId="{0D77B98C-4E3B-4561-BAB7-FB254C773EAF}"/>
    <dgm:cxn modelId="{F108A80B-F101-49BF-A088-BCB71479A3B3}" srcId="{493D8FFF-DFDE-47C1-9387-BC1F1EA2900F}" destId="{8FA7A9E2-FE93-4351-B62F-057E54849654}" srcOrd="4" destOrd="0" parTransId="{9D4FC4C3-3B7F-4056-BAC9-BC8BF88A95A7}" sibTransId="{E9AFC66C-59C1-41C2-8499-682326387BDD}"/>
    <dgm:cxn modelId="{84BE051F-BFAD-4A59-ABFD-DAB3F12B3DC3}" type="presOf" srcId="{35F5F946-73F4-4ED3-AE9A-B774625DC13B}" destId="{9EBA9632-8C2C-4816-91E6-BE79DEE8F4DF}" srcOrd="0" destOrd="0" presId="urn:microsoft.com/office/officeart/2005/8/layout/default"/>
    <dgm:cxn modelId="{B19E9E29-4CA4-4C59-8B33-DF168443FA17}" type="presOf" srcId="{94CA1B2A-20C8-4897-A1C2-46CBDDCCA27B}" destId="{643809A3-829D-4BEB-94C1-330E63299629}" srcOrd="0" destOrd="0" presId="urn:microsoft.com/office/officeart/2005/8/layout/default"/>
    <dgm:cxn modelId="{008E742E-9F1D-476E-8F49-550121BE320C}" type="presOf" srcId="{F5190ED4-308D-4F02-824B-65A315A88DD0}" destId="{79BE3E32-0189-452F-8F8D-36B3793A6A85}" srcOrd="0" destOrd="0" presId="urn:microsoft.com/office/officeart/2005/8/layout/default"/>
    <dgm:cxn modelId="{E4E3CB37-865D-4C04-AB99-B4CCFB2D2AD2}" srcId="{493D8FFF-DFDE-47C1-9387-BC1F1EA2900F}" destId="{AD73C7ED-6C2B-467F-8791-D023343446FD}" srcOrd="10" destOrd="0" parTransId="{E0B32A27-8EF9-4228-BFAD-647931D6C423}" sibTransId="{F136F3FE-1950-4786-AF01-8233C0EA1835}"/>
    <dgm:cxn modelId="{0D9C3C42-644F-40D6-81C6-22AD51134AC0}" type="presOf" srcId="{493D8FFF-DFDE-47C1-9387-BC1F1EA2900F}" destId="{72F6D48C-0FA6-487E-BDB5-685B4CDEFD6E}" srcOrd="0" destOrd="0" presId="urn:microsoft.com/office/officeart/2005/8/layout/default"/>
    <dgm:cxn modelId="{66A49943-322D-498A-9F40-4B6D62D2D90F}" type="presOf" srcId="{FD95C506-AC10-4813-A24F-81BCC35E7BFB}" destId="{608295DD-4B92-4836-B834-09C707C1CFEE}" srcOrd="0" destOrd="0" presId="urn:microsoft.com/office/officeart/2005/8/layout/default"/>
    <dgm:cxn modelId="{26AA646A-0079-4B81-B7A9-10806CA4B1BB}" srcId="{493D8FFF-DFDE-47C1-9387-BC1F1EA2900F}" destId="{A68545CD-43F3-4825-8ECF-2F7A049441A3}" srcOrd="5" destOrd="0" parTransId="{47893A0E-255F-440F-A462-4B71A04A7439}" sibTransId="{46F49521-2AFF-4F49-8CCE-2CEC2A425C8A}"/>
    <dgm:cxn modelId="{A963B44C-F6DC-47B6-8904-957A5011322B}" srcId="{493D8FFF-DFDE-47C1-9387-BC1F1EA2900F}" destId="{C3F8C714-867C-4698-93EA-2616AC2302E8}" srcOrd="8" destOrd="0" parTransId="{AFAF7958-7B66-487B-A87F-6F9278621B35}" sibTransId="{E696E0DE-D84C-4670-B0CF-03ABFC7CFC23}"/>
    <dgm:cxn modelId="{F8BBFC4E-8A90-40F2-9C19-A778E22394C4}" srcId="{493D8FFF-DFDE-47C1-9387-BC1F1EA2900F}" destId="{94CA1B2A-20C8-4897-A1C2-46CBDDCCA27B}" srcOrd="0" destOrd="0" parTransId="{1DE462ED-8CFE-4488-9834-CF96569A5A25}" sibTransId="{C7C44E48-82C8-4B95-97A4-16856F8CE815}"/>
    <dgm:cxn modelId="{A51C4280-D26C-4818-9F7D-DE87FE40E953}" type="presOf" srcId="{A68545CD-43F3-4825-8ECF-2F7A049441A3}" destId="{C160550F-08BC-4692-9B25-62236486264C}" srcOrd="0" destOrd="0" presId="urn:microsoft.com/office/officeart/2005/8/layout/default"/>
    <dgm:cxn modelId="{CB523C85-FE08-4A88-ABA1-4C1E160BAE14}" type="presOf" srcId="{8FA7A9E2-FE93-4351-B62F-057E54849654}" destId="{78567210-E1B6-4551-83B1-9367D3DF90F6}" srcOrd="0" destOrd="0" presId="urn:microsoft.com/office/officeart/2005/8/layout/default"/>
    <dgm:cxn modelId="{7D29E696-BD33-4808-99CA-929B2DE115A1}" type="presOf" srcId="{C3F8C714-867C-4698-93EA-2616AC2302E8}" destId="{39DB0727-2CBC-461A-A6D5-D83BB20455B1}" srcOrd="0" destOrd="0" presId="urn:microsoft.com/office/officeart/2005/8/layout/default"/>
    <dgm:cxn modelId="{1E3247AC-B538-46C0-B213-0CA7074EED96}" srcId="{493D8FFF-DFDE-47C1-9387-BC1F1EA2900F}" destId="{AD435F31-A108-4DC8-B5CD-CDF8EAD8D3C0}" srcOrd="1" destOrd="0" parTransId="{9DC6EF61-C7ED-432B-833E-E87248CF3517}" sibTransId="{4F1FA9F7-FAFE-4CDD-911D-59236E7D5F04}"/>
    <dgm:cxn modelId="{71D08DAF-7984-4280-8DD0-BAFB1487119D}" srcId="{493D8FFF-DFDE-47C1-9387-BC1F1EA2900F}" destId="{B6E2431F-0637-4645-9942-5410456CCCFB}" srcOrd="9" destOrd="0" parTransId="{F319E0A4-F79F-4931-A8B7-71A9437CDDD5}" sibTransId="{04AD1E15-5FA1-4C73-B40B-F0D556339FEF}"/>
    <dgm:cxn modelId="{912712BC-6961-4CC4-AEFE-E91F18D6C52D}" type="presOf" srcId="{B6E2431F-0637-4645-9942-5410456CCCFB}" destId="{EA24EFB7-1937-4298-9B8A-E1E96883F2BF}" srcOrd="0" destOrd="0" presId="urn:microsoft.com/office/officeart/2005/8/layout/default"/>
    <dgm:cxn modelId="{06E632D4-9F1D-477A-9CE5-37C0981957E8}" type="presOf" srcId="{AD73C7ED-6C2B-467F-8791-D023343446FD}" destId="{11CAB78B-2679-4946-9322-DB012F7A3451}" srcOrd="0" destOrd="0" presId="urn:microsoft.com/office/officeart/2005/8/layout/default"/>
    <dgm:cxn modelId="{A33D1EDC-0FD3-4DEC-9AC6-BB7D916403CA}" srcId="{493D8FFF-DFDE-47C1-9387-BC1F1EA2900F}" destId="{F5190ED4-308D-4F02-824B-65A315A88DD0}" srcOrd="2" destOrd="0" parTransId="{0500EF19-7D64-4548-BE15-5A3A66B42446}" sibTransId="{9AA45B3D-B8AB-4C17-A3DC-41013D8D064D}"/>
    <dgm:cxn modelId="{83FD3DE7-0554-4AA3-9523-7A734373BEDD}" srcId="{493D8FFF-DFDE-47C1-9387-BC1F1EA2900F}" destId="{FD95C506-AC10-4813-A24F-81BCC35E7BFB}" srcOrd="6" destOrd="0" parTransId="{3DAFBBFB-6FD7-452B-844A-36F3E1F943D8}" sibTransId="{ABD2D032-719F-48DA-952B-831D99C17B80}"/>
    <dgm:cxn modelId="{2993E3EA-808A-4BC1-B9AC-97C6DEAF6032}" type="presOf" srcId="{CC91ADEE-9257-4BC7-9266-0B47F436E7B4}" destId="{33D4A55C-19C3-4DEB-9086-40EC50FB4AF3}" srcOrd="0" destOrd="0" presId="urn:microsoft.com/office/officeart/2005/8/layout/default"/>
    <dgm:cxn modelId="{370A00F2-F426-448D-B846-91A4791028F6}" type="presOf" srcId="{AD435F31-A108-4DC8-B5CD-CDF8EAD8D3C0}" destId="{CD95951E-2ACF-4B7C-A782-1E60B9547C70}" srcOrd="0" destOrd="0" presId="urn:microsoft.com/office/officeart/2005/8/layout/default"/>
    <dgm:cxn modelId="{7C1B0FCF-B26B-4FDF-98AF-523B7955297F}" type="presParOf" srcId="{72F6D48C-0FA6-487E-BDB5-685B4CDEFD6E}" destId="{643809A3-829D-4BEB-94C1-330E63299629}" srcOrd="0" destOrd="0" presId="urn:microsoft.com/office/officeart/2005/8/layout/default"/>
    <dgm:cxn modelId="{51CAB980-D9A5-4530-98D4-3C744855575B}" type="presParOf" srcId="{72F6D48C-0FA6-487E-BDB5-685B4CDEFD6E}" destId="{BD17B431-CF62-488B-97C3-D740B48D4368}" srcOrd="1" destOrd="0" presId="urn:microsoft.com/office/officeart/2005/8/layout/default"/>
    <dgm:cxn modelId="{8BED33C7-FCE3-40CD-A7D1-AF7C01A4CACF}" type="presParOf" srcId="{72F6D48C-0FA6-487E-BDB5-685B4CDEFD6E}" destId="{CD95951E-2ACF-4B7C-A782-1E60B9547C70}" srcOrd="2" destOrd="0" presId="urn:microsoft.com/office/officeart/2005/8/layout/default"/>
    <dgm:cxn modelId="{1E9ABC0C-0ED5-46EC-9505-53685845C44B}" type="presParOf" srcId="{72F6D48C-0FA6-487E-BDB5-685B4CDEFD6E}" destId="{AB42432D-A63A-4E06-B90E-2F2075D74C72}" srcOrd="3" destOrd="0" presId="urn:microsoft.com/office/officeart/2005/8/layout/default"/>
    <dgm:cxn modelId="{3117FBB9-A9B0-4712-A0CC-4415D58A474D}" type="presParOf" srcId="{72F6D48C-0FA6-487E-BDB5-685B4CDEFD6E}" destId="{79BE3E32-0189-452F-8F8D-36B3793A6A85}" srcOrd="4" destOrd="0" presId="urn:microsoft.com/office/officeart/2005/8/layout/default"/>
    <dgm:cxn modelId="{7219D61C-C5CA-4F54-9823-942ED64A55FC}" type="presParOf" srcId="{72F6D48C-0FA6-487E-BDB5-685B4CDEFD6E}" destId="{96E90479-9D66-47EB-BD64-61E9197D2738}" srcOrd="5" destOrd="0" presId="urn:microsoft.com/office/officeart/2005/8/layout/default"/>
    <dgm:cxn modelId="{2287CAC2-A3E7-4461-AAB6-7F6F03E48C18}" type="presParOf" srcId="{72F6D48C-0FA6-487E-BDB5-685B4CDEFD6E}" destId="{33D4A55C-19C3-4DEB-9086-40EC50FB4AF3}" srcOrd="6" destOrd="0" presId="urn:microsoft.com/office/officeart/2005/8/layout/default"/>
    <dgm:cxn modelId="{C986E0A8-46B9-4B73-8167-8AAF160926A5}" type="presParOf" srcId="{72F6D48C-0FA6-487E-BDB5-685B4CDEFD6E}" destId="{4B918207-CA07-4340-87C7-F4716893FA64}" srcOrd="7" destOrd="0" presId="urn:microsoft.com/office/officeart/2005/8/layout/default"/>
    <dgm:cxn modelId="{3FACF107-A1A4-4AD3-927B-61F33402E083}" type="presParOf" srcId="{72F6D48C-0FA6-487E-BDB5-685B4CDEFD6E}" destId="{78567210-E1B6-4551-83B1-9367D3DF90F6}" srcOrd="8" destOrd="0" presId="urn:microsoft.com/office/officeart/2005/8/layout/default"/>
    <dgm:cxn modelId="{285F7223-877D-40AC-B20A-FF8DFDED1F4B}" type="presParOf" srcId="{72F6D48C-0FA6-487E-BDB5-685B4CDEFD6E}" destId="{C3AC40F6-D604-40E8-B247-E3F53544C49D}" srcOrd="9" destOrd="0" presId="urn:microsoft.com/office/officeart/2005/8/layout/default"/>
    <dgm:cxn modelId="{111A6F3F-EA56-46D1-B115-EB5079078D98}" type="presParOf" srcId="{72F6D48C-0FA6-487E-BDB5-685B4CDEFD6E}" destId="{C160550F-08BC-4692-9B25-62236486264C}" srcOrd="10" destOrd="0" presId="urn:microsoft.com/office/officeart/2005/8/layout/default"/>
    <dgm:cxn modelId="{841D8F17-5FB3-400D-91ED-D0C1D7C81A3C}" type="presParOf" srcId="{72F6D48C-0FA6-487E-BDB5-685B4CDEFD6E}" destId="{6E090201-E6D2-4823-9175-2A20E3FAE048}" srcOrd="11" destOrd="0" presId="urn:microsoft.com/office/officeart/2005/8/layout/default"/>
    <dgm:cxn modelId="{C403CED8-F49E-4B32-8484-76C12ED4E5A3}" type="presParOf" srcId="{72F6D48C-0FA6-487E-BDB5-685B4CDEFD6E}" destId="{608295DD-4B92-4836-B834-09C707C1CFEE}" srcOrd="12" destOrd="0" presId="urn:microsoft.com/office/officeart/2005/8/layout/default"/>
    <dgm:cxn modelId="{9D6C6251-78FA-40D8-B899-28D6F0B48405}" type="presParOf" srcId="{72F6D48C-0FA6-487E-BDB5-685B4CDEFD6E}" destId="{2961E82E-B8DF-4F34-B0E6-24788D9E0A41}" srcOrd="13" destOrd="0" presId="urn:microsoft.com/office/officeart/2005/8/layout/default"/>
    <dgm:cxn modelId="{99F4E722-6F68-42F4-816B-C526CB2121DC}" type="presParOf" srcId="{72F6D48C-0FA6-487E-BDB5-685B4CDEFD6E}" destId="{9EBA9632-8C2C-4816-91E6-BE79DEE8F4DF}" srcOrd="14" destOrd="0" presId="urn:microsoft.com/office/officeart/2005/8/layout/default"/>
    <dgm:cxn modelId="{C0491464-FD51-4494-9E6E-900DF3AF8788}" type="presParOf" srcId="{72F6D48C-0FA6-487E-BDB5-685B4CDEFD6E}" destId="{B3FB9D33-6357-4CB4-813A-1396DFB80E17}" srcOrd="15" destOrd="0" presId="urn:microsoft.com/office/officeart/2005/8/layout/default"/>
    <dgm:cxn modelId="{A13EF8BD-727B-4960-A249-B79A6C8BC0D9}" type="presParOf" srcId="{72F6D48C-0FA6-487E-BDB5-685B4CDEFD6E}" destId="{39DB0727-2CBC-461A-A6D5-D83BB20455B1}" srcOrd="16" destOrd="0" presId="urn:microsoft.com/office/officeart/2005/8/layout/default"/>
    <dgm:cxn modelId="{2C589D86-D962-49A8-9C35-612E71BBB6A4}" type="presParOf" srcId="{72F6D48C-0FA6-487E-BDB5-685B4CDEFD6E}" destId="{4352293D-7833-4BD7-9810-8FC41076DE52}" srcOrd="17" destOrd="0" presId="urn:microsoft.com/office/officeart/2005/8/layout/default"/>
    <dgm:cxn modelId="{BE70EDE5-47C6-4E48-B0A0-5C5309E42CF1}" type="presParOf" srcId="{72F6D48C-0FA6-487E-BDB5-685B4CDEFD6E}" destId="{EA24EFB7-1937-4298-9B8A-E1E96883F2BF}" srcOrd="18" destOrd="0" presId="urn:microsoft.com/office/officeart/2005/8/layout/default"/>
    <dgm:cxn modelId="{EEEECDDA-E029-45E8-8DFD-12F291B18CFC}" type="presParOf" srcId="{72F6D48C-0FA6-487E-BDB5-685B4CDEFD6E}" destId="{B848EF23-5923-4681-9A71-F495BB8831C5}" srcOrd="19" destOrd="0" presId="urn:microsoft.com/office/officeart/2005/8/layout/default"/>
    <dgm:cxn modelId="{F11149AA-9532-4F4C-B0E8-C98A208D108A}" type="presParOf" srcId="{72F6D48C-0FA6-487E-BDB5-685B4CDEFD6E}" destId="{11CAB78B-2679-4946-9322-DB012F7A3451}"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809A3-829D-4BEB-94C1-330E63299629}">
      <dsp:nvSpPr>
        <dsp:cNvPr id="0" name=""/>
        <dsp:cNvSpPr/>
      </dsp:nvSpPr>
      <dsp:spPr>
        <a:xfrm>
          <a:off x="1928" y="171438"/>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1</a:t>
          </a:r>
        </a:p>
        <a:p>
          <a:pPr marL="0" lvl="0" indent="0" algn="ctr" defTabSz="711200">
            <a:lnSpc>
              <a:spcPct val="90000"/>
            </a:lnSpc>
            <a:spcBef>
              <a:spcPct val="0"/>
            </a:spcBef>
            <a:spcAft>
              <a:spcPct val="35000"/>
            </a:spcAft>
            <a:buNone/>
          </a:pPr>
          <a:r>
            <a:rPr lang="en-US" sz="1600" kern="1200" dirty="0"/>
            <a:t>Abstract</a:t>
          </a:r>
          <a:endParaRPr lang="LID4096" sz="1600" kern="1200" dirty="0"/>
        </a:p>
      </dsp:txBody>
      <dsp:txXfrm>
        <a:off x="1928" y="171438"/>
        <a:ext cx="1529697" cy="917818"/>
      </dsp:txXfrm>
    </dsp:sp>
    <dsp:sp modelId="{CD95951E-2ACF-4B7C-A782-1E60B9547C70}">
      <dsp:nvSpPr>
        <dsp:cNvPr id="0" name=""/>
        <dsp:cNvSpPr/>
      </dsp:nvSpPr>
      <dsp:spPr>
        <a:xfrm>
          <a:off x="1684595" y="171438"/>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2</a:t>
          </a:r>
        </a:p>
        <a:p>
          <a:pPr marL="0" lvl="0" indent="0" algn="ctr" defTabSz="711200">
            <a:lnSpc>
              <a:spcPct val="90000"/>
            </a:lnSpc>
            <a:spcBef>
              <a:spcPct val="0"/>
            </a:spcBef>
            <a:spcAft>
              <a:spcPct val="35000"/>
            </a:spcAft>
            <a:buNone/>
          </a:pPr>
          <a:r>
            <a:rPr lang="en-US" sz="1600" b="0" i="0" kern="1200" dirty="0"/>
            <a:t>Introduction</a:t>
          </a:r>
          <a:endParaRPr lang="LID4096" sz="1600" kern="1200" dirty="0"/>
        </a:p>
      </dsp:txBody>
      <dsp:txXfrm>
        <a:off x="1684595" y="171438"/>
        <a:ext cx="1529697" cy="917818"/>
      </dsp:txXfrm>
    </dsp:sp>
    <dsp:sp modelId="{79BE3E32-0189-452F-8F8D-36B3793A6A85}">
      <dsp:nvSpPr>
        <dsp:cNvPr id="0" name=""/>
        <dsp:cNvSpPr/>
      </dsp:nvSpPr>
      <dsp:spPr>
        <a:xfrm>
          <a:off x="3367262" y="171438"/>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3</a:t>
          </a:r>
        </a:p>
        <a:p>
          <a:pPr marL="0" lvl="0" indent="0" algn="ctr" defTabSz="711200">
            <a:lnSpc>
              <a:spcPct val="90000"/>
            </a:lnSpc>
            <a:spcBef>
              <a:spcPct val="0"/>
            </a:spcBef>
            <a:spcAft>
              <a:spcPct val="35000"/>
            </a:spcAft>
            <a:buNone/>
          </a:pPr>
          <a:r>
            <a:rPr lang="en-US" sz="1600" b="0" i="0" kern="1200" dirty="0"/>
            <a:t>Problem statement</a:t>
          </a:r>
          <a:endParaRPr lang="LID4096" sz="1600" kern="1200" dirty="0"/>
        </a:p>
      </dsp:txBody>
      <dsp:txXfrm>
        <a:off x="3367262" y="171438"/>
        <a:ext cx="1529697" cy="917818"/>
      </dsp:txXfrm>
    </dsp:sp>
    <dsp:sp modelId="{33D4A55C-19C3-4DEB-9086-40EC50FB4AF3}">
      <dsp:nvSpPr>
        <dsp:cNvPr id="0" name=""/>
        <dsp:cNvSpPr/>
      </dsp:nvSpPr>
      <dsp:spPr>
        <a:xfrm>
          <a:off x="5049929" y="171438"/>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4</a:t>
          </a:r>
        </a:p>
        <a:p>
          <a:pPr marL="0" lvl="0" indent="0" algn="ctr" defTabSz="711200">
            <a:lnSpc>
              <a:spcPct val="90000"/>
            </a:lnSpc>
            <a:spcBef>
              <a:spcPct val="0"/>
            </a:spcBef>
            <a:spcAft>
              <a:spcPct val="35000"/>
            </a:spcAft>
            <a:buNone/>
          </a:pPr>
          <a:r>
            <a:rPr lang="en-US" sz="1600" b="0" i="0" kern="1200" dirty="0"/>
            <a:t>problem Solution</a:t>
          </a:r>
          <a:endParaRPr lang="LID4096" sz="1600" kern="1200" dirty="0"/>
        </a:p>
      </dsp:txBody>
      <dsp:txXfrm>
        <a:off x="5049929" y="171438"/>
        <a:ext cx="1529697" cy="917818"/>
      </dsp:txXfrm>
    </dsp:sp>
    <dsp:sp modelId="{78567210-E1B6-4551-83B1-9367D3DF90F6}">
      <dsp:nvSpPr>
        <dsp:cNvPr id="0" name=""/>
        <dsp:cNvSpPr/>
      </dsp:nvSpPr>
      <dsp:spPr>
        <a:xfrm>
          <a:off x="1928" y="1242226"/>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5</a:t>
          </a:r>
        </a:p>
        <a:p>
          <a:pPr marL="0" lvl="0" indent="0" algn="ctr" defTabSz="711200">
            <a:lnSpc>
              <a:spcPct val="90000"/>
            </a:lnSpc>
            <a:spcBef>
              <a:spcPct val="0"/>
            </a:spcBef>
            <a:spcAft>
              <a:spcPct val="35000"/>
            </a:spcAft>
            <a:buNone/>
          </a:pPr>
          <a:r>
            <a:rPr lang="en-US" sz="1600" b="0" i="0" kern="1200" dirty="0"/>
            <a:t>Related work</a:t>
          </a:r>
          <a:endParaRPr lang="LID4096" sz="1600" kern="1200" dirty="0"/>
        </a:p>
      </dsp:txBody>
      <dsp:txXfrm>
        <a:off x="1928" y="1242226"/>
        <a:ext cx="1529697" cy="917818"/>
      </dsp:txXfrm>
    </dsp:sp>
    <dsp:sp modelId="{C160550F-08BC-4692-9B25-62236486264C}">
      <dsp:nvSpPr>
        <dsp:cNvPr id="0" name=""/>
        <dsp:cNvSpPr/>
      </dsp:nvSpPr>
      <dsp:spPr>
        <a:xfrm>
          <a:off x="1684595" y="1242226"/>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6</a:t>
          </a:r>
        </a:p>
        <a:p>
          <a:pPr marL="0" lvl="0" indent="0" algn="ctr" defTabSz="711200">
            <a:lnSpc>
              <a:spcPct val="90000"/>
            </a:lnSpc>
            <a:spcBef>
              <a:spcPct val="0"/>
            </a:spcBef>
            <a:spcAft>
              <a:spcPct val="35000"/>
            </a:spcAft>
            <a:buNone/>
          </a:pPr>
          <a:r>
            <a:rPr lang="en-US" sz="1600" b="0" i="0" kern="1200" dirty="0"/>
            <a:t>Implementation</a:t>
          </a:r>
          <a:endParaRPr lang="ar-DJ" sz="1600" kern="1200" dirty="0"/>
        </a:p>
      </dsp:txBody>
      <dsp:txXfrm>
        <a:off x="1684595" y="1242226"/>
        <a:ext cx="1529697" cy="917818"/>
      </dsp:txXfrm>
    </dsp:sp>
    <dsp:sp modelId="{608295DD-4B92-4836-B834-09C707C1CFEE}">
      <dsp:nvSpPr>
        <dsp:cNvPr id="0" name=""/>
        <dsp:cNvSpPr/>
      </dsp:nvSpPr>
      <dsp:spPr>
        <a:xfrm>
          <a:off x="3367262" y="1242226"/>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7</a:t>
          </a:r>
        </a:p>
        <a:p>
          <a:pPr marL="0" lvl="0" indent="0" algn="ctr" defTabSz="711200">
            <a:lnSpc>
              <a:spcPct val="90000"/>
            </a:lnSpc>
            <a:spcBef>
              <a:spcPct val="0"/>
            </a:spcBef>
            <a:spcAft>
              <a:spcPct val="35000"/>
            </a:spcAft>
            <a:buNone/>
          </a:pPr>
          <a:r>
            <a:rPr lang="en-US" sz="1600" b="0" i="0" kern="1200" dirty="0"/>
            <a:t>Result</a:t>
          </a:r>
          <a:endParaRPr lang="LID4096" sz="1600" kern="1200" dirty="0"/>
        </a:p>
      </dsp:txBody>
      <dsp:txXfrm>
        <a:off x="3367262" y="1242226"/>
        <a:ext cx="1529697" cy="917818"/>
      </dsp:txXfrm>
    </dsp:sp>
    <dsp:sp modelId="{9EBA9632-8C2C-4816-91E6-BE79DEE8F4DF}">
      <dsp:nvSpPr>
        <dsp:cNvPr id="0" name=""/>
        <dsp:cNvSpPr/>
      </dsp:nvSpPr>
      <dsp:spPr>
        <a:xfrm>
          <a:off x="5049929" y="1242226"/>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8</a:t>
          </a:r>
        </a:p>
        <a:p>
          <a:pPr marL="0" lvl="0" indent="0" algn="ctr" defTabSz="711200">
            <a:lnSpc>
              <a:spcPct val="90000"/>
            </a:lnSpc>
            <a:spcBef>
              <a:spcPct val="0"/>
            </a:spcBef>
            <a:spcAft>
              <a:spcPct val="35000"/>
            </a:spcAft>
            <a:buNone/>
          </a:pPr>
          <a:r>
            <a:rPr lang="en-US" sz="1600" b="0" i="0" kern="1200" dirty="0"/>
            <a:t>Tools</a:t>
          </a:r>
          <a:endParaRPr lang="LID4096" sz="1600" kern="1200" dirty="0"/>
        </a:p>
      </dsp:txBody>
      <dsp:txXfrm>
        <a:off x="5049929" y="1242226"/>
        <a:ext cx="1529697" cy="917818"/>
      </dsp:txXfrm>
    </dsp:sp>
    <dsp:sp modelId="{39DB0727-2CBC-461A-A6D5-D83BB20455B1}">
      <dsp:nvSpPr>
        <dsp:cNvPr id="0" name=""/>
        <dsp:cNvSpPr/>
      </dsp:nvSpPr>
      <dsp:spPr>
        <a:xfrm>
          <a:off x="843261" y="2313014"/>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9</a:t>
          </a:r>
        </a:p>
        <a:p>
          <a:pPr marL="0" lvl="0" indent="0" algn="ctr" defTabSz="711200">
            <a:lnSpc>
              <a:spcPct val="90000"/>
            </a:lnSpc>
            <a:spcBef>
              <a:spcPct val="0"/>
            </a:spcBef>
            <a:spcAft>
              <a:spcPct val="35000"/>
            </a:spcAft>
            <a:buNone/>
          </a:pPr>
          <a:r>
            <a:rPr lang="en-US" sz="1600" b="0" i="0" kern="1200" dirty="0"/>
            <a:t>Conclusion</a:t>
          </a:r>
          <a:endParaRPr lang="LID4096" sz="1600" kern="1200" dirty="0"/>
        </a:p>
      </dsp:txBody>
      <dsp:txXfrm>
        <a:off x="843261" y="2313014"/>
        <a:ext cx="1529697" cy="917818"/>
      </dsp:txXfrm>
    </dsp:sp>
    <dsp:sp modelId="{EA24EFB7-1937-4298-9B8A-E1E96883F2BF}">
      <dsp:nvSpPr>
        <dsp:cNvPr id="0" name=""/>
        <dsp:cNvSpPr/>
      </dsp:nvSpPr>
      <dsp:spPr>
        <a:xfrm>
          <a:off x="2525928" y="2313014"/>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10</a:t>
          </a:r>
        </a:p>
        <a:p>
          <a:pPr marL="0" lvl="0" indent="0" algn="ctr" defTabSz="711200">
            <a:lnSpc>
              <a:spcPct val="90000"/>
            </a:lnSpc>
            <a:spcBef>
              <a:spcPct val="0"/>
            </a:spcBef>
            <a:spcAft>
              <a:spcPct val="35000"/>
            </a:spcAft>
            <a:buNone/>
          </a:pPr>
          <a:r>
            <a:rPr lang="en-US" sz="1600" kern="1200" dirty="0"/>
            <a:t>Future work</a:t>
          </a:r>
          <a:endParaRPr lang="ar-DJ" sz="1600" kern="1200" dirty="0"/>
        </a:p>
      </dsp:txBody>
      <dsp:txXfrm>
        <a:off x="2525928" y="2313014"/>
        <a:ext cx="1529697" cy="917818"/>
      </dsp:txXfrm>
    </dsp:sp>
    <dsp:sp modelId="{11CAB78B-2679-4946-9322-DB012F7A3451}">
      <dsp:nvSpPr>
        <dsp:cNvPr id="0" name=""/>
        <dsp:cNvSpPr/>
      </dsp:nvSpPr>
      <dsp:spPr>
        <a:xfrm>
          <a:off x="4208595" y="2313014"/>
          <a:ext cx="1529697" cy="91781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11</a:t>
          </a:r>
        </a:p>
        <a:p>
          <a:pPr marL="0" lvl="0" indent="0" algn="ctr" defTabSz="711200">
            <a:lnSpc>
              <a:spcPct val="90000"/>
            </a:lnSpc>
            <a:spcBef>
              <a:spcPct val="0"/>
            </a:spcBef>
            <a:spcAft>
              <a:spcPct val="35000"/>
            </a:spcAft>
            <a:buNone/>
          </a:pPr>
          <a:r>
            <a:rPr lang="en-US" sz="1600" kern="1200" dirty="0"/>
            <a:t>Time plan</a:t>
          </a:r>
          <a:endParaRPr lang="ar-DJ" sz="1600" kern="1200" dirty="0"/>
        </a:p>
      </dsp:txBody>
      <dsp:txXfrm>
        <a:off x="4208595" y="2313014"/>
        <a:ext cx="1529697" cy="9178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8914"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915"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1048583"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84"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675"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76"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683"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4"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687"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8"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69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9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703"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04"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707"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08"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713"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14"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72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2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731"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32"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735"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36"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1048609" name="Google Shape;292;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0" name="Google Shape;293;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742"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43"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758"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59"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835"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36"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845"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46"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854"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55"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858"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59"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861"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62"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865"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66"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876"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77"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880"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81"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1048633"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34"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883"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84"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887"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88"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893"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94"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897"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98"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900"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901"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903"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904"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6" name="Slide Image Placeholder 1"/>
          <p:cNvSpPr>
            <a:spLocks noGrp="1" noRot="1" noChangeAspect="1"/>
          </p:cNvSpPr>
          <p:nvPr>
            <p:ph type="sldImg"/>
          </p:nvPr>
        </p:nvSpPr>
        <p:spPr>
          <a:xfrm>
            <a:off x="381000" y="685800"/>
            <a:ext cx="6096000" cy="3429000"/>
          </a:xfrm>
        </p:spPr>
      </p:sp>
      <p:sp>
        <p:nvSpPr>
          <p:cNvPr id="1048907"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642"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3"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649"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0"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653"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4"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658"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9"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1048665" name="Google Shape;4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6" name="Google Shape;4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1048669"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70"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48578"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 name="Google Shape;10;p2"/>
          <p:cNvGrpSpPr/>
          <p:nvPr/>
        </p:nvGrpSpPr>
        <p:grpSpPr>
          <a:xfrm>
            <a:off x="727425" y="-49275"/>
            <a:ext cx="7703400" cy="5243325"/>
            <a:chOff x="727425" y="-49275"/>
            <a:chExt cx="7703400" cy="5243325"/>
          </a:xfrm>
        </p:grpSpPr>
        <p:sp>
          <p:nvSpPr>
            <p:cNvPr id="1048579"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45728" name="Google Shape;12;p2"/>
            <p:cNvCxnSpPr>
              <a:cxnSpLocks/>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3145729" name="Google Shape;13;p2"/>
            <p:cNvCxnSpPr>
              <a:cxnSpLocks/>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048580"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48581"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048635"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9" name="Google Shape;18;p3"/>
          <p:cNvGrpSpPr/>
          <p:nvPr/>
        </p:nvGrpSpPr>
        <p:grpSpPr>
          <a:xfrm>
            <a:off x="713225" y="-62550"/>
            <a:ext cx="7717800" cy="5210100"/>
            <a:chOff x="713225" y="-62550"/>
            <a:chExt cx="7717800" cy="5210100"/>
          </a:xfrm>
        </p:grpSpPr>
        <p:sp>
          <p:nvSpPr>
            <p:cNvPr id="1048636"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45734" name="Google Shape;20;p3"/>
            <p:cNvCxnSpPr>
              <a:cxnSpLocks/>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3145735" name="Google Shape;21;p3"/>
            <p:cNvCxnSpPr>
              <a:cxnSpLocks/>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1048637"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48638"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48639"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1048585" name="Google Shape;45;p6"/>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 name="Google Shape;46;p6"/>
          <p:cNvGrpSpPr/>
          <p:nvPr/>
        </p:nvGrpSpPr>
        <p:grpSpPr>
          <a:xfrm>
            <a:off x="232200" y="-49400"/>
            <a:ext cx="8679000" cy="5250800"/>
            <a:chOff x="232200" y="-49400"/>
            <a:chExt cx="8679000" cy="5250800"/>
          </a:xfrm>
        </p:grpSpPr>
        <p:grpSp>
          <p:nvGrpSpPr>
            <p:cNvPr id="89" name="Google Shape;47;p6"/>
            <p:cNvGrpSpPr/>
            <p:nvPr/>
          </p:nvGrpSpPr>
          <p:grpSpPr>
            <a:xfrm>
              <a:off x="232200" y="-49400"/>
              <a:ext cx="8679000" cy="5250800"/>
              <a:chOff x="232200" y="-49400"/>
              <a:chExt cx="8679000" cy="5250800"/>
            </a:xfrm>
          </p:grpSpPr>
          <p:sp>
            <p:nvSpPr>
              <p:cNvPr id="1048586" name="Google Shape;48;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45730" name="Google Shape;49;p6"/>
              <p:cNvCxnSpPr>
                <a:cxnSpLocks/>
              </p:cNvCxnSpPr>
              <p:nvPr/>
            </p:nvCxnSpPr>
            <p:spPr>
              <a:xfrm rot="10800000">
                <a:off x="8911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3145731" name="Google Shape;50;p6"/>
              <p:cNvCxnSpPr>
                <a:cxnSpLocks/>
              </p:cNvCxnSpPr>
              <p:nvPr/>
            </p:nvCxnSpPr>
            <p:spPr>
              <a:xfrm rot="10800000">
                <a:off x="232200" y="4917300"/>
                <a:ext cx="0" cy="284100"/>
              </a:xfrm>
              <a:prstGeom prst="straightConnector1">
                <a:avLst/>
              </a:prstGeom>
              <a:noFill/>
              <a:ln w="19050" cap="flat" cmpd="sng">
                <a:solidFill>
                  <a:schemeClr val="dk1"/>
                </a:solidFill>
                <a:prstDash val="solid"/>
                <a:round/>
                <a:headEnd type="none" w="med" len="med"/>
                <a:tailEnd type="none" w="med" len="med"/>
              </a:ln>
            </p:spPr>
          </p:cxnSp>
        </p:grpSp>
        <p:sp>
          <p:nvSpPr>
            <p:cNvPr id="1048587" name="Google Shape;51;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8588"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lvl2pPr>
            <a:lvl3pPr lvl="2" rtl="0">
              <a:spcBef>
                <a:spcPts val="0"/>
              </a:spcBef>
              <a:spcAft>
                <a:spcPts val="0"/>
              </a:spcAft>
              <a:buSzPts val="3000"/>
              <a:buNone/>
            </a:lvl3pPr>
            <a:lvl4pPr lvl="3" rtl="0">
              <a:spcBef>
                <a:spcPts val="0"/>
              </a:spcBef>
              <a:spcAft>
                <a:spcPts val="0"/>
              </a:spcAft>
              <a:buSzPts val="3000"/>
              <a:buNone/>
            </a:lvl4pPr>
            <a:lvl5pPr lvl="4" rtl="0">
              <a:spcBef>
                <a:spcPts val="0"/>
              </a:spcBef>
              <a:spcAft>
                <a:spcPts val="0"/>
              </a:spcAft>
              <a:buSzPts val="3000"/>
              <a:buNone/>
            </a:lvl5pPr>
            <a:lvl6pPr lvl="5" rtl="0">
              <a:spcBef>
                <a:spcPts val="0"/>
              </a:spcBef>
              <a:spcAft>
                <a:spcPts val="0"/>
              </a:spcAft>
              <a:buSzPts val="3000"/>
              <a:buNone/>
            </a:lvl6pPr>
            <a:lvl7pPr lvl="6" rtl="0">
              <a:spcBef>
                <a:spcPts val="0"/>
              </a:spcBef>
              <a:spcAft>
                <a:spcPts val="0"/>
              </a:spcAft>
              <a:buSzPts val="3000"/>
              <a:buNone/>
            </a:lvl7pPr>
            <a:lvl8pPr lvl="7" rtl="0">
              <a:spcBef>
                <a:spcPts val="0"/>
              </a:spcBef>
              <a:spcAft>
                <a:spcPts val="0"/>
              </a:spcAft>
              <a:buSzPts val="3000"/>
              <a:buNone/>
            </a:lvl8pPr>
            <a:lvl9pPr lvl="8" rtl="0">
              <a:spcBef>
                <a:spcPts val="0"/>
              </a:spcBef>
              <a:spcAft>
                <a:spcPts val="0"/>
              </a:spcAft>
              <a:buSzPts val="3000"/>
              <a:buNone/>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1048910"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2" name="Google Shape;70;p9"/>
          <p:cNvGrpSpPr/>
          <p:nvPr/>
        </p:nvGrpSpPr>
        <p:grpSpPr>
          <a:xfrm>
            <a:off x="727425" y="-49275"/>
            <a:ext cx="7703400" cy="5243325"/>
            <a:chOff x="727425" y="-49275"/>
            <a:chExt cx="7703400" cy="5243325"/>
          </a:xfrm>
        </p:grpSpPr>
        <p:sp>
          <p:nvSpPr>
            <p:cNvPr id="104891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45758" name="Google Shape;72;p9"/>
            <p:cNvCxnSpPr>
              <a:cxnSpLocks/>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3145759" name="Google Shape;73;p9"/>
            <p:cNvCxnSpPr>
              <a:cxnSpLocks/>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048912"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lvl2pPr>
            <a:lvl3pPr lvl="2" rtl="0">
              <a:spcBef>
                <a:spcPts val="0"/>
              </a:spcBef>
              <a:spcAft>
                <a:spcPts val="0"/>
              </a:spcAft>
              <a:buSzPts val="3000"/>
              <a:buNone/>
            </a:lvl3pPr>
            <a:lvl4pPr lvl="3" rtl="0">
              <a:spcBef>
                <a:spcPts val="0"/>
              </a:spcBef>
              <a:spcAft>
                <a:spcPts val="0"/>
              </a:spcAft>
              <a:buSzPts val="3000"/>
              <a:buNone/>
            </a:lvl4pPr>
            <a:lvl5pPr lvl="4" rtl="0">
              <a:spcBef>
                <a:spcPts val="0"/>
              </a:spcBef>
              <a:spcAft>
                <a:spcPts val="0"/>
              </a:spcAft>
              <a:buSzPts val="3000"/>
              <a:buNone/>
            </a:lvl5pPr>
            <a:lvl6pPr lvl="5" rtl="0">
              <a:spcBef>
                <a:spcPts val="0"/>
              </a:spcBef>
              <a:spcAft>
                <a:spcPts val="0"/>
              </a:spcAft>
              <a:buSzPts val="3000"/>
              <a:buNone/>
            </a:lvl6pPr>
            <a:lvl7pPr lvl="6" rtl="0">
              <a:spcBef>
                <a:spcPts val="0"/>
              </a:spcBef>
              <a:spcAft>
                <a:spcPts val="0"/>
              </a:spcAft>
              <a:buSzPts val="3000"/>
              <a:buNone/>
            </a:lvl7pPr>
            <a:lvl8pPr lvl="7" rtl="0">
              <a:spcBef>
                <a:spcPts val="0"/>
              </a:spcBef>
              <a:spcAft>
                <a:spcPts val="0"/>
              </a:spcAft>
              <a:buSzPts val="3000"/>
              <a:buNone/>
            </a:lvl8pPr>
            <a:lvl9pPr lvl="8" rtl="0">
              <a:spcBef>
                <a:spcPts val="0"/>
              </a:spcBef>
              <a:spcAft>
                <a:spcPts val="0"/>
              </a:spcAft>
              <a:buSzPts val="3000"/>
              <a:buNone/>
            </a:lvl9pPr>
          </a:lstStyle>
          <a:p>
            <a:endParaRPr/>
          </a:p>
        </p:txBody>
      </p:sp>
      <p:sp>
        <p:nvSpPr>
          <p:cNvPr id="1048913"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1048644" name="Google Shape;251;p26"/>
          <p:cNvSpPr/>
          <p:nvPr/>
        </p:nvSpPr>
        <p:spPr>
          <a:xfrm>
            <a:off x="-9243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 name="Google Shape;252;p26"/>
          <p:cNvGrpSpPr/>
          <p:nvPr/>
        </p:nvGrpSpPr>
        <p:grpSpPr>
          <a:xfrm>
            <a:off x="232200" y="232800"/>
            <a:ext cx="8988300" cy="4964300"/>
            <a:chOff x="232200" y="232800"/>
            <a:chExt cx="8988300" cy="4964300"/>
          </a:xfrm>
        </p:grpSpPr>
        <p:sp>
          <p:nvSpPr>
            <p:cNvPr id="1048645" name="Google Shape;253;p2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45736" name="Google Shape;254;p26"/>
            <p:cNvCxnSpPr>
              <a:cxnSpLocks/>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145737" name="Google Shape;255;p26"/>
            <p:cNvCxnSpPr>
              <a:cxnSpLocks/>
            </p:cNvCxnSpPr>
            <p:nvPr/>
          </p:nvCxnSpPr>
          <p:spPr>
            <a:xfrm rot="10800000">
              <a:off x="232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1048646" name="Google Shape;256;p2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1048908"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9" name="Google Shape;268;p28"/>
          <p:cNvGrpSpPr/>
          <p:nvPr/>
        </p:nvGrpSpPr>
        <p:grpSpPr>
          <a:xfrm>
            <a:off x="232200" y="-49400"/>
            <a:ext cx="8679000" cy="5250800"/>
            <a:chOff x="232200" y="-49400"/>
            <a:chExt cx="8679000" cy="5250800"/>
          </a:xfrm>
        </p:grpSpPr>
        <p:sp>
          <p:nvSpPr>
            <p:cNvPr id="104890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0" name="Google Shape;270;p28"/>
            <p:cNvGrpSpPr/>
            <p:nvPr/>
          </p:nvGrpSpPr>
          <p:grpSpPr>
            <a:xfrm>
              <a:off x="232200" y="-49400"/>
              <a:ext cx="8679000" cy="5250800"/>
              <a:chOff x="232200" y="-49400"/>
              <a:chExt cx="8679000" cy="5250800"/>
            </a:xfrm>
          </p:grpSpPr>
          <p:cxnSp>
            <p:nvCxnSpPr>
              <p:cNvPr id="3145756" name="Google Shape;271;p28"/>
              <p:cNvCxnSpPr>
                <a:cxnSpLocks/>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3145757" name="Google Shape;272;p28"/>
              <p:cNvCxnSpPr>
                <a:cxnSpLocks/>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1048787"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8" name="Google Shape;275;p29"/>
          <p:cNvGrpSpPr/>
          <p:nvPr/>
        </p:nvGrpSpPr>
        <p:grpSpPr>
          <a:xfrm>
            <a:off x="232200" y="232800"/>
            <a:ext cx="9045000" cy="4975500"/>
            <a:chOff x="232200" y="232800"/>
            <a:chExt cx="9045000" cy="4975500"/>
          </a:xfrm>
        </p:grpSpPr>
        <p:sp>
          <p:nvSpPr>
            <p:cNvPr id="1048788"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45744" name="Google Shape;277;p29"/>
            <p:cNvCxnSpPr>
              <a:cxnSpLocks/>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3145745" name="Google Shape;278;p29"/>
            <p:cNvCxnSpPr>
              <a:cxnSpLocks/>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1048611"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4" name="Google Shape;90;p13"/>
          <p:cNvGrpSpPr/>
          <p:nvPr/>
        </p:nvGrpSpPr>
        <p:grpSpPr>
          <a:xfrm>
            <a:off x="-19050" y="232800"/>
            <a:ext cx="9189150" cy="4684500"/>
            <a:chOff x="-19050" y="232800"/>
            <a:chExt cx="9189150" cy="4684500"/>
          </a:xfrm>
        </p:grpSpPr>
        <p:sp>
          <p:nvSpPr>
            <p:cNvPr id="1048612"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45732" name="Google Shape;92;p13"/>
            <p:cNvCxnSpPr>
              <a:cxnSpLocks/>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145733" name="Google Shape;93;p13"/>
            <p:cNvCxnSpPr>
              <a:cxnSpLocks/>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1048613"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lvl2pPr>
            <a:lvl3pPr lvl="2" rtl="0">
              <a:spcBef>
                <a:spcPts val="0"/>
              </a:spcBef>
              <a:spcAft>
                <a:spcPts val="0"/>
              </a:spcAft>
              <a:buSzPts val="3000"/>
              <a:buNone/>
            </a:lvl3pPr>
            <a:lvl4pPr lvl="3" rtl="0">
              <a:spcBef>
                <a:spcPts val="0"/>
              </a:spcBef>
              <a:spcAft>
                <a:spcPts val="0"/>
              </a:spcAft>
              <a:buSzPts val="3000"/>
              <a:buNone/>
            </a:lvl4pPr>
            <a:lvl5pPr lvl="4" rtl="0">
              <a:spcBef>
                <a:spcPts val="0"/>
              </a:spcBef>
              <a:spcAft>
                <a:spcPts val="0"/>
              </a:spcAft>
              <a:buSzPts val="3000"/>
              <a:buNone/>
            </a:lvl5pPr>
            <a:lvl6pPr lvl="5" rtl="0">
              <a:spcBef>
                <a:spcPts val="0"/>
              </a:spcBef>
              <a:spcAft>
                <a:spcPts val="0"/>
              </a:spcAft>
              <a:buSzPts val="3000"/>
              <a:buNone/>
            </a:lvl6pPr>
            <a:lvl7pPr lvl="6" rtl="0">
              <a:spcBef>
                <a:spcPts val="0"/>
              </a:spcBef>
              <a:spcAft>
                <a:spcPts val="0"/>
              </a:spcAft>
              <a:buSzPts val="3000"/>
              <a:buNone/>
            </a:lvl7pPr>
            <a:lvl8pPr lvl="7" rtl="0">
              <a:spcBef>
                <a:spcPts val="0"/>
              </a:spcBef>
              <a:spcAft>
                <a:spcPts val="0"/>
              </a:spcAft>
              <a:buSzPts val="3000"/>
              <a:buNone/>
            </a:lvl8pPr>
            <a:lvl9pPr lvl="8" rtl="0">
              <a:spcBef>
                <a:spcPts val="0"/>
              </a:spcBef>
              <a:spcAft>
                <a:spcPts val="0"/>
              </a:spcAft>
              <a:buSzPts val="3000"/>
              <a:buNone/>
            </a:lvl9pPr>
          </a:lstStyle>
          <a:p>
            <a:endParaRPr/>
          </a:p>
        </p:txBody>
      </p:sp>
      <p:sp>
        <p:nvSpPr>
          <p:cNvPr id="1048614"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lvl2pPr>
            <a:lvl3pPr lvl="2" algn="ctr" rtl="0">
              <a:lnSpc>
                <a:spcPct val="115000"/>
              </a:lnSpc>
              <a:spcBef>
                <a:spcPts val="0"/>
              </a:spcBef>
              <a:spcAft>
                <a:spcPts val="0"/>
              </a:spcAft>
              <a:buSzPts val="1400"/>
              <a:buNone/>
            </a:lvl3pPr>
            <a:lvl4pPr lvl="3" algn="ctr" rtl="0">
              <a:lnSpc>
                <a:spcPct val="115000"/>
              </a:lnSpc>
              <a:spcBef>
                <a:spcPts val="0"/>
              </a:spcBef>
              <a:spcAft>
                <a:spcPts val="0"/>
              </a:spcAft>
              <a:buSzPts val="1400"/>
              <a:buNone/>
            </a:lvl4pPr>
            <a:lvl5pPr lvl="4" algn="ctr" rtl="0">
              <a:lnSpc>
                <a:spcPct val="115000"/>
              </a:lnSpc>
              <a:spcBef>
                <a:spcPts val="0"/>
              </a:spcBef>
              <a:spcAft>
                <a:spcPts val="0"/>
              </a:spcAft>
              <a:buSzPts val="1400"/>
              <a:buNone/>
            </a:lvl5pPr>
            <a:lvl6pPr lvl="5" algn="ctr" rtl="0">
              <a:lnSpc>
                <a:spcPct val="115000"/>
              </a:lnSpc>
              <a:spcBef>
                <a:spcPts val="0"/>
              </a:spcBef>
              <a:spcAft>
                <a:spcPts val="0"/>
              </a:spcAft>
              <a:buSzPts val="1400"/>
              <a:buNone/>
            </a:lvl6pPr>
            <a:lvl7pPr lvl="6" algn="ctr" rtl="0">
              <a:lnSpc>
                <a:spcPct val="115000"/>
              </a:lnSpc>
              <a:spcBef>
                <a:spcPts val="0"/>
              </a:spcBef>
              <a:spcAft>
                <a:spcPts val="0"/>
              </a:spcAft>
              <a:buSzPts val="1400"/>
              <a:buNone/>
            </a:lvl7pPr>
            <a:lvl8pPr lvl="7" algn="ctr" rtl="0">
              <a:lnSpc>
                <a:spcPct val="115000"/>
              </a:lnSpc>
              <a:spcBef>
                <a:spcPts val="0"/>
              </a:spcBef>
              <a:spcAft>
                <a:spcPts val="0"/>
              </a:spcAft>
              <a:buSzPts val="1400"/>
              <a:buNone/>
            </a:lvl8pPr>
            <a:lvl9pPr lvl="8" algn="ctr" rtl="0">
              <a:lnSpc>
                <a:spcPct val="115000"/>
              </a:lnSpc>
              <a:spcBef>
                <a:spcPts val="0"/>
              </a:spcBef>
              <a:spcAft>
                <a:spcPts val="0"/>
              </a:spcAft>
              <a:buSzPts val="1400"/>
              <a:buNone/>
            </a:lvl9pPr>
          </a:lstStyle>
          <a:p>
            <a:endParaRPr/>
          </a:p>
        </p:txBody>
      </p:sp>
      <p:sp>
        <p:nvSpPr>
          <p:cNvPr id="1048615"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lvl2pPr>
            <a:lvl3pPr lvl="2" algn="ctr" rtl="0">
              <a:lnSpc>
                <a:spcPct val="115000"/>
              </a:lnSpc>
              <a:spcBef>
                <a:spcPts val="0"/>
              </a:spcBef>
              <a:spcAft>
                <a:spcPts val="0"/>
              </a:spcAft>
              <a:buSzPts val="1400"/>
              <a:buNone/>
            </a:lvl3pPr>
            <a:lvl4pPr lvl="3" algn="ctr" rtl="0">
              <a:lnSpc>
                <a:spcPct val="115000"/>
              </a:lnSpc>
              <a:spcBef>
                <a:spcPts val="0"/>
              </a:spcBef>
              <a:spcAft>
                <a:spcPts val="0"/>
              </a:spcAft>
              <a:buSzPts val="1400"/>
              <a:buNone/>
            </a:lvl4pPr>
            <a:lvl5pPr lvl="4" algn="ctr" rtl="0">
              <a:lnSpc>
                <a:spcPct val="115000"/>
              </a:lnSpc>
              <a:spcBef>
                <a:spcPts val="0"/>
              </a:spcBef>
              <a:spcAft>
                <a:spcPts val="0"/>
              </a:spcAft>
              <a:buSzPts val="1400"/>
              <a:buNone/>
            </a:lvl5pPr>
            <a:lvl6pPr lvl="5" algn="ctr" rtl="0">
              <a:lnSpc>
                <a:spcPct val="115000"/>
              </a:lnSpc>
              <a:spcBef>
                <a:spcPts val="0"/>
              </a:spcBef>
              <a:spcAft>
                <a:spcPts val="0"/>
              </a:spcAft>
              <a:buSzPts val="1400"/>
              <a:buNone/>
            </a:lvl6pPr>
            <a:lvl7pPr lvl="6" algn="ctr" rtl="0">
              <a:lnSpc>
                <a:spcPct val="115000"/>
              </a:lnSpc>
              <a:spcBef>
                <a:spcPts val="0"/>
              </a:spcBef>
              <a:spcAft>
                <a:spcPts val="0"/>
              </a:spcAft>
              <a:buSzPts val="1400"/>
              <a:buNone/>
            </a:lvl7pPr>
            <a:lvl8pPr lvl="7" algn="ctr" rtl="0">
              <a:lnSpc>
                <a:spcPct val="115000"/>
              </a:lnSpc>
              <a:spcBef>
                <a:spcPts val="0"/>
              </a:spcBef>
              <a:spcAft>
                <a:spcPts val="0"/>
              </a:spcAft>
              <a:buSzPts val="1400"/>
              <a:buNone/>
            </a:lvl8pPr>
            <a:lvl9pPr lvl="8" algn="ctr" rtl="0">
              <a:lnSpc>
                <a:spcPct val="115000"/>
              </a:lnSpc>
              <a:spcBef>
                <a:spcPts val="0"/>
              </a:spcBef>
              <a:spcAft>
                <a:spcPts val="0"/>
              </a:spcAft>
              <a:buSzPts val="1400"/>
              <a:buNone/>
            </a:lvl9pPr>
          </a:lstStyle>
          <a:p>
            <a:endParaRPr/>
          </a:p>
        </p:txBody>
      </p:sp>
      <p:sp>
        <p:nvSpPr>
          <p:cNvPr id="1048616"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lvl2pPr>
            <a:lvl3pPr lvl="2" algn="ctr" rtl="0">
              <a:lnSpc>
                <a:spcPct val="115000"/>
              </a:lnSpc>
              <a:spcBef>
                <a:spcPts val="0"/>
              </a:spcBef>
              <a:spcAft>
                <a:spcPts val="0"/>
              </a:spcAft>
              <a:buSzPts val="1400"/>
              <a:buNone/>
            </a:lvl3pPr>
            <a:lvl4pPr lvl="3" algn="ctr" rtl="0">
              <a:lnSpc>
                <a:spcPct val="115000"/>
              </a:lnSpc>
              <a:spcBef>
                <a:spcPts val="0"/>
              </a:spcBef>
              <a:spcAft>
                <a:spcPts val="0"/>
              </a:spcAft>
              <a:buSzPts val="1400"/>
              <a:buNone/>
            </a:lvl4pPr>
            <a:lvl5pPr lvl="4" algn="ctr" rtl="0">
              <a:lnSpc>
                <a:spcPct val="115000"/>
              </a:lnSpc>
              <a:spcBef>
                <a:spcPts val="0"/>
              </a:spcBef>
              <a:spcAft>
                <a:spcPts val="0"/>
              </a:spcAft>
              <a:buSzPts val="1400"/>
              <a:buNone/>
            </a:lvl5pPr>
            <a:lvl6pPr lvl="5" algn="ctr" rtl="0">
              <a:lnSpc>
                <a:spcPct val="115000"/>
              </a:lnSpc>
              <a:spcBef>
                <a:spcPts val="0"/>
              </a:spcBef>
              <a:spcAft>
                <a:spcPts val="0"/>
              </a:spcAft>
              <a:buSzPts val="1400"/>
              <a:buNone/>
            </a:lvl6pPr>
            <a:lvl7pPr lvl="6" algn="ctr" rtl="0">
              <a:lnSpc>
                <a:spcPct val="115000"/>
              </a:lnSpc>
              <a:spcBef>
                <a:spcPts val="0"/>
              </a:spcBef>
              <a:spcAft>
                <a:spcPts val="0"/>
              </a:spcAft>
              <a:buSzPts val="1400"/>
              <a:buNone/>
            </a:lvl7pPr>
            <a:lvl8pPr lvl="7" algn="ctr" rtl="0">
              <a:lnSpc>
                <a:spcPct val="115000"/>
              </a:lnSpc>
              <a:spcBef>
                <a:spcPts val="0"/>
              </a:spcBef>
              <a:spcAft>
                <a:spcPts val="0"/>
              </a:spcAft>
              <a:buSzPts val="1400"/>
              <a:buNone/>
            </a:lvl8pPr>
            <a:lvl9pPr lvl="8" algn="ctr" rtl="0">
              <a:lnSpc>
                <a:spcPct val="115000"/>
              </a:lnSpc>
              <a:spcBef>
                <a:spcPts val="0"/>
              </a:spcBef>
              <a:spcAft>
                <a:spcPts val="0"/>
              </a:spcAft>
              <a:buSzPts val="1400"/>
              <a:buNone/>
            </a:lvl9pPr>
          </a:lstStyle>
          <a:p>
            <a:endParaRPr/>
          </a:p>
        </p:txBody>
      </p:sp>
      <p:sp>
        <p:nvSpPr>
          <p:cNvPr id="1048617"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lvl2pPr>
            <a:lvl3pPr lvl="2" algn="ctr" rtl="0">
              <a:lnSpc>
                <a:spcPct val="115000"/>
              </a:lnSpc>
              <a:spcBef>
                <a:spcPts val="0"/>
              </a:spcBef>
              <a:spcAft>
                <a:spcPts val="0"/>
              </a:spcAft>
              <a:buSzPts val="1400"/>
              <a:buNone/>
            </a:lvl3pPr>
            <a:lvl4pPr lvl="3" algn="ctr" rtl="0">
              <a:lnSpc>
                <a:spcPct val="115000"/>
              </a:lnSpc>
              <a:spcBef>
                <a:spcPts val="0"/>
              </a:spcBef>
              <a:spcAft>
                <a:spcPts val="0"/>
              </a:spcAft>
              <a:buSzPts val="1400"/>
              <a:buNone/>
            </a:lvl4pPr>
            <a:lvl5pPr lvl="4" algn="ctr" rtl="0">
              <a:lnSpc>
                <a:spcPct val="115000"/>
              </a:lnSpc>
              <a:spcBef>
                <a:spcPts val="0"/>
              </a:spcBef>
              <a:spcAft>
                <a:spcPts val="0"/>
              </a:spcAft>
              <a:buSzPts val="1400"/>
              <a:buNone/>
            </a:lvl5pPr>
            <a:lvl6pPr lvl="5" algn="ctr" rtl="0">
              <a:lnSpc>
                <a:spcPct val="115000"/>
              </a:lnSpc>
              <a:spcBef>
                <a:spcPts val="0"/>
              </a:spcBef>
              <a:spcAft>
                <a:spcPts val="0"/>
              </a:spcAft>
              <a:buSzPts val="1400"/>
              <a:buNone/>
            </a:lvl6pPr>
            <a:lvl7pPr lvl="6" algn="ctr" rtl="0">
              <a:lnSpc>
                <a:spcPct val="115000"/>
              </a:lnSpc>
              <a:spcBef>
                <a:spcPts val="0"/>
              </a:spcBef>
              <a:spcAft>
                <a:spcPts val="0"/>
              </a:spcAft>
              <a:buSzPts val="1400"/>
              <a:buNone/>
            </a:lvl7pPr>
            <a:lvl8pPr lvl="7" algn="ctr" rtl="0">
              <a:lnSpc>
                <a:spcPct val="115000"/>
              </a:lnSpc>
              <a:spcBef>
                <a:spcPts val="0"/>
              </a:spcBef>
              <a:spcAft>
                <a:spcPts val="0"/>
              </a:spcAft>
              <a:buSzPts val="1400"/>
              <a:buNone/>
            </a:lvl8pPr>
            <a:lvl9pPr lvl="8" algn="ctr" rtl="0">
              <a:lnSpc>
                <a:spcPct val="115000"/>
              </a:lnSpc>
              <a:spcBef>
                <a:spcPts val="0"/>
              </a:spcBef>
              <a:spcAft>
                <a:spcPts val="0"/>
              </a:spcAft>
              <a:buSzPts val="1400"/>
              <a:buNone/>
            </a:lvl9pPr>
          </a:lstStyle>
          <a:p>
            <a:endParaRPr/>
          </a:p>
        </p:txBody>
      </p:sp>
      <p:sp>
        <p:nvSpPr>
          <p:cNvPr id="1048618"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19"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20"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21"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22"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lvl2pPr>
            <a:lvl3pPr lvl="2" algn="ctr" rtl="0">
              <a:lnSpc>
                <a:spcPct val="115000"/>
              </a:lnSpc>
              <a:spcBef>
                <a:spcPts val="0"/>
              </a:spcBef>
              <a:spcAft>
                <a:spcPts val="0"/>
              </a:spcAft>
              <a:buSzPts val="1400"/>
              <a:buNone/>
            </a:lvl3pPr>
            <a:lvl4pPr lvl="3" algn="ctr" rtl="0">
              <a:lnSpc>
                <a:spcPct val="115000"/>
              </a:lnSpc>
              <a:spcBef>
                <a:spcPts val="0"/>
              </a:spcBef>
              <a:spcAft>
                <a:spcPts val="0"/>
              </a:spcAft>
              <a:buSzPts val="1400"/>
              <a:buNone/>
            </a:lvl4pPr>
            <a:lvl5pPr lvl="4" algn="ctr" rtl="0">
              <a:lnSpc>
                <a:spcPct val="115000"/>
              </a:lnSpc>
              <a:spcBef>
                <a:spcPts val="0"/>
              </a:spcBef>
              <a:spcAft>
                <a:spcPts val="0"/>
              </a:spcAft>
              <a:buSzPts val="1400"/>
              <a:buNone/>
            </a:lvl5pPr>
            <a:lvl6pPr lvl="5" algn="ctr" rtl="0">
              <a:lnSpc>
                <a:spcPct val="115000"/>
              </a:lnSpc>
              <a:spcBef>
                <a:spcPts val="0"/>
              </a:spcBef>
              <a:spcAft>
                <a:spcPts val="0"/>
              </a:spcAft>
              <a:buSzPts val="1400"/>
              <a:buNone/>
            </a:lvl6pPr>
            <a:lvl7pPr lvl="6" algn="ctr" rtl="0">
              <a:lnSpc>
                <a:spcPct val="115000"/>
              </a:lnSpc>
              <a:spcBef>
                <a:spcPts val="0"/>
              </a:spcBef>
              <a:spcAft>
                <a:spcPts val="0"/>
              </a:spcAft>
              <a:buSzPts val="1400"/>
              <a:buNone/>
            </a:lvl7pPr>
            <a:lvl8pPr lvl="7" algn="ctr" rtl="0">
              <a:lnSpc>
                <a:spcPct val="115000"/>
              </a:lnSpc>
              <a:spcBef>
                <a:spcPts val="0"/>
              </a:spcBef>
              <a:spcAft>
                <a:spcPts val="0"/>
              </a:spcAft>
              <a:buSzPts val="1400"/>
              <a:buNone/>
            </a:lvl8pPr>
            <a:lvl9pPr lvl="8" algn="ctr" rtl="0">
              <a:lnSpc>
                <a:spcPct val="115000"/>
              </a:lnSpc>
              <a:spcBef>
                <a:spcPts val="0"/>
              </a:spcBef>
              <a:spcAft>
                <a:spcPts val="0"/>
              </a:spcAft>
              <a:buSzPts val="1400"/>
              <a:buNone/>
            </a:lvl9pPr>
          </a:lstStyle>
          <a:p>
            <a:endParaRPr/>
          </a:p>
        </p:txBody>
      </p:sp>
      <p:sp>
        <p:nvSpPr>
          <p:cNvPr id="1048623"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lvl2pPr>
            <a:lvl3pPr lvl="2" algn="ctr" rtl="0">
              <a:lnSpc>
                <a:spcPct val="115000"/>
              </a:lnSpc>
              <a:spcBef>
                <a:spcPts val="0"/>
              </a:spcBef>
              <a:spcAft>
                <a:spcPts val="0"/>
              </a:spcAft>
              <a:buSzPts val="1400"/>
              <a:buNone/>
            </a:lvl3pPr>
            <a:lvl4pPr lvl="3" algn="ctr" rtl="0">
              <a:lnSpc>
                <a:spcPct val="115000"/>
              </a:lnSpc>
              <a:spcBef>
                <a:spcPts val="0"/>
              </a:spcBef>
              <a:spcAft>
                <a:spcPts val="0"/>
              </a:spcAft>
              <a:buSzPts val="1400"/>
              <a:buNone/>
            </a:lvl4pPr>
            <a:lvl5pPr lvl="4" algn="ctr" rtl="0">
              <a:lnSpc>
                <a:spcPct val="115000"/>
              </a:lnSpc>
              <a:spcBef>
                <a:spcPts val="0"/>
              </a:spcBef>
              <a:spcAft>
                <a:spcPts val="0"/>
              </a:spcAft>
              <a:buSzPts val="1400"/>
              <a:buNone/>
            </a:lvl5pPr>
            <a:lvl6pPr lvl="5" algn="ctr" rtl="0">
              <a:lnSpc>
                <a:spcPct val="115000"/>
              </a:lnSpc>
              <a:spcBef>
                <a:spcPts val="0"/>
              </a:spcBef>
              <a:spcAft>
                <a:spcPts val="0"/>
              </a:spcAft>
              <a:buSzPts val="1400"/>
              <a:buNone/>
            </a:lvl6pPr>
            <a:lvl7pPr lvl="6" algn="ctr" rtl="0">
              <a:lnSpc>
                <a:spcPct val="115000"/>
              </a:lnSpc>
              <a:spcBef>
                <a:spcPts val="0"/>
              </a:spcBef>
              <a:spcAft>
                <a:spcPts val="0"/>
              </a:spcAft>
              <a:buSzPts val="1400"/>
              <a:buNone/>
            </a:lvl7pPr>
            <a:lvl8pPr lvl="7" algn="ctr" rtl="0">
              <a:lnSpc>
                <a:spcPct val="115000"/>
              </a:lnSpc>
              <a:spcBef>
                <a:spcPts val="0"/>
              </a:spcBef>
              <a:spcAft>
                <a:spcPts val="0"/>
              </a:spcAft>
              <a:buSzPts val="1400"/>
              <a:buNone/>
            </a:lvl8pPr>
            <a:lvl9pPr lvl="8" algn="ctr" rtl="0">
              <a:lnSpc>
                <a:spcPct val="115000"/>
              </a:lnSpc>
              <a:spcBef>
                <a:spcPts val="0"/>
              </a:spcBef>
              <a:spcAft>
                <a:spcPts val="0"/>
              </a:spcAft>
              <a:buSzPts val="1400"/>
              <a:buNone/>
            </a:lvl9pPr>
          </a:lstStyle>
          <a:p>
            <a:endParaRPr/>
          </a:p>
        </p:txBody>
      </p:sp>
      <p:sp>
        <p:nvSpPr>
          <p:cNvPr id="1048624"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25"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26"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48627"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48628"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48629"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48630"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48631"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 Id="rId9"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104857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5.xml" /><Relationship Id="rId5" Type="http://schemas.openxmlformats.org/officeDocument/2006/relationships/image" Target="../media/image4.png" /><Relationship Id="rId4" Type="http://schemas.openxmlformats.org/officeDocument/2006/relationships/image" Target="../media/image3.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5.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6.xml" /><Relationship Id="rId1" Type="http://schemas.openxmlformats.org/officeDocument/2006/relationships/slideLayout" Target="../slideLayouts/slideLayout5.xml" /></Relationships>
</file>

<file path=ppt/slides/_rels/slide1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7.xml" /><Relationship Id="rId1" Type="http://schemas.openxmlformats.org/officeDocument/2006/relationships/slideLayout" Target="../slideLayouts/slideLayout5.xml" /></Relationships>
</file>

<file path=ppt/slides/_rels/slide22.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8.xml" /><Relationship Id="rId1" Type="http://schemas.openxmlformats.org/officeDocument/2006/relationships/slideLayout" Target="../slideLayouts/slideLayout5.xml" /><Relationship Id="rId4" Type="http://schemas.openxmlformats.org/officeDocument/2006/relationships/image" Target="../media/image10.png" /></Relationships>
</file>

<file path=ppt/slides/_rels/slide23.xml.rels><?xml version="1.0" encoding="UTF-8" standalone="yes"?>
<Relationships xmlns="http://schemas.openxmlformats.org/package/2006/relationships"><Relationship Id="rId3" Type="http://schemas.openxmlformats.org/officeDocument/2006/relationships/chart" Target="../charts/chart2.xml" /><Relationship Id="rId2" Type="http://schemas.openxmlformats.org/officeDocument/2006/relationships/notesSlide" Target="../notesSlides/notesSlide19.xml" /><Relationship Id="rId1" Type="http://schemas.openxmlformats.org/officeDocument/2006/relationships/slideLayout" Target="../slideLayouts/slideLayout5.xml" /></Relationships>
</file>

<file path=ppt/slides/_rels/slide2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20.xml" /><Relationship Id="rId1" Type="http://schemas.openxmlformats.org/officeDocument/2006/relationships/slideLayout" Target="../slideLayouts/slideLayout5.xml" /></Relationships>
</file>

<file path=ppt/slides/_rels/slide2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5.xml" /></Relationships>
</file>

<file path=ppt/slides/_rels/slide2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5.xml" /></Relationships>
</file>

<file path=ppt/slides/_rels/slide27.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5.xml" /></Relationships>
</file>

<file path=ppt/slides/_rels/slide28.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5.xml" /></Relationships>
</file>

<file path=ppt/slides/_rels/slide2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3.xml" /><Relationship Id="rId1" Type="http://schemas.openxmlformats.org/officeDocument/2006/relationships/slideLayout" Target="../slideLayouts/slideLayout8.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30.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21.xml" /><Relationship Id="rId1" Type="http://schemas.openxmlformats.org/officeDocument/2006/relationships/slideLayout" Target="../slideLayouts/slideLayout5.xml" /><Relationship Id="rId6" Type="http://schemas.openxmlformats.org/officeDocument/2006/relationships/image" Target="../media/image20.png" /><Relationship Id="rId5" Type="http://schemas.openxmlformats.org/officeDocument/2006/relationships/image" Target="../media/image19.png" /><Relationship Id="rId4" Type="http://schemas.openxmlformats.org/officeDocument/2006/relationships/image" Target="../media/image18.png" /></Relationships>
</file>

<file path=ppt/slides/_rels/slide31.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5.xml" /></Relationships>
</file>

<file path=ppt/slides/_rels/slide3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5.xml" /></Relationships>
</file>

<file path=ppt/slides/_rels/slide33.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5.xml" /></Relationships>
</file>

<file path=ppt/slides/_rels/slide34.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5.xml" /></Relationships>
</file>

<file path=ppt/slides/_rels/slide35.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5.xml" /></Relationships>
</file>

<file path=ppt/slides/_rels/slide36.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5.xml" /></Relationships>
</file>

<file path=ppt/slides/_rels/slide37.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5.xml" /></Relationships>
</file>

<file path=ppt/slides/_rels/slide38.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5.xml" /></Relationships>
</file>

<file path=ppt/slides/_rels/slide39.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5.xml" /><Relationship Id="rId5" Type="http://schemas.openxmlformats.org/officeDocument/2006/relationships/image" Target="../media/image34.jpeg" /><Relationship Id="rId4" Type="http://schemas.openxmlformats.org/officeDocument/2006/relationships/image" Target="../media/image33.png" /></Relationships>
</file>

<file path=ppt/slides/_rels/slide41.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5.xml" /></Relationships>
</file>

<file path=ppt/slides/_rels/slide42.xml.rels><?xml version="1.0" encoding="UTF-8" standalone="yes"?>
<Relationships xmlns="http://schemas.openxmlformats.org/package/2006/relationships"><Relationship Id="rId3" Type="http://schemas.openxmlformats.org/officeDocument/2006/relationships/image" Target="../media/image37.jpeg" /><Relationship Id="rId2" Type="http://schemas.openxmlformats.org/officeDocument/2006/relationships/image" Target="../media/image36.jpeg" /><Relationship Id="rId1" Type="http://schemas.openxmlformats.org/officeDocument/2006/relationships/slideLayout" Target="../slideLayouts/slideLayout5.xml" /><Relationship Id="rId4" Type="http://schemas.openxmlformats.org/officeDocument/2006/relationships/image" Target="../media/image35.png" /></Relationships>
</file>

<file path=ppt/slides/_rels/slide43.xml.rels><?xml version="1.0" encoding="UTF-8" standalone="yes"?>
<Relationships xmlns="http://schemas.openxmlformats.org/package/2006/relationships"><Relationship Id="rId3" Type="http://schemas.openxmlformats.org/officeDocument/2006/relationships/image" Target="../media/image39.jpeg" /><Relationship Id="rId2" Type="http://schemas.openxmlformats.org/officeDocument/2006/relationships/image" Target="../media/image38.jpeg" /><Relationship Id="rId1" Type="http://schemas.openxmlformats.org/officeDocument/2006/relationships/slideLayout" Target="../slideLayouts/slideLayout7.xml" /><Relationship Id="rId4" Type="http://schemas.openxmlformats.org/officeDocument/2006/relationships/image" Target="../media/image36.jpeg" /></Relationships>
</file>

<file path=ppt/slides/_rels/slide44.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5.xml" /></Relationships>
</file>

<file path=ppt/slides/_rels/slide45.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5.xml" /><Relationship Id="rId4" Type="http://schemas.openxmlformats.org/officeDocument/2006/relationships/image" Target="../media/image42.jpeg" /></Relationships>
</file>

<file path=ppt/slides/_rels/slide46.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5.xml" /></Relationships>
</file>

<file path=ppt/slides/_rels/slide47.xml.rels><?xml version="1.0" encoding="UTF-8" standalone="yes"?>
<Relationships xmlns="http://schemas.openxmlformats.org/package/2006/relationships"><Relationship Id="rId2" Type="http://schemas.openxmlformats.org/officeDocument/2006/relationships/image" Target="../media/image44.jpeg" /><Relationship Id="rId1" Type="http://schemas.openxmlformats.org/officeDocument/2006/relationships/slideLayout" Target="../slideLayouts/slideLayout5.xml" /></Relationships>
</file>

<file path=ppt/slides/_rels/slide48.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image" Target="../media/image45.jpeg" /><Relationship Id="rId1" Type="http://schemas.openxmlformats.org/officeDocument/2006/relationships/slideLayout" Target="../slideLayouts/slideLayout5.xml" /></Relationships>
</file>

<file path=ppt/slides/_rels/slide49.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47.png"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50.xml.rels><?xml version="1.0" encoding="UTF-8" standalone="yes"?>
<Relationships xmlns="http://schemas.openxmlformats.org/package/2006/relationships"><Relationship Id="rId2" Type="http://schemas.openxmlformats.org/officeDocument/2006/relationships/image" Target="../media/image49.jpeg" /><Relationship Id="rId1" Type="http://schemas.openxmlformats.org/officeDocument/2006/relationships/slideLayout" Target="../slideLayouts/slideLayout5.xml" /></Relationships>
</file>

<file path=ppt/slides/_rels/slide51.xml.rels><?xml version="1.0" encoding="UTF-8" standalone="yes"?>
<Relationships xmlns="http://schemas.openxmlformats.org/package/2006/relationships"><Relationship Id="rId2" Type="http://schemas.openxmlformats.org/officeDocument/2006/relationships/image" Target="../media/image50.jpeg" /><Relationship Id="rId1" Type="http://schemas.openxmlformats.org/officeDocument/2006/relationships/slideLayout" Target="../slideLayouts/slideLayout5.xml" /></Relationships>
</file>

<file path=ppt/slides/_rels/slide52.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image" Target="../media/image51.jpeg" /><Relationship Id="rId1" Type="http://schemas.openxmlformats.org/officeDocument/2006/relationships/slideLayout" Target="../slideLayouts/slideLayout5.xml" /></Relationships>
</file>

<file path=ppt/slides/_rels/slide53.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image" Target="../media/image52.jpeg" /><Relationship Id="rId1" Type="http://schemas.openxmlformats.org/officeDocument/2006/relationships/slideLayout" Target="../slideLayouts/slideLayout5.xml" /></Relationships>
</file>

<file path=ppt/slides/_rels/slide54.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image" Target="../media/image53.png" /><Relationship Id="rId1" Type="http://schemas.openxmlformats.org/officeDocument/2006/relationships/slideLayout" Target="../slideLayouts/slideLayout5.xml" /><Relationship Id="rId4" Type="http://schemas.openxmlformats.org/officeDocument/2006/relationships/image" Target="../media/image55.png" /></Relationships>
</file>

<file path=ppt/slides/_rels/slide55.xml.rels><?xml version="1.0" encoding="UTF-8" standalone="yes"?>
<Relationships xmlns="http://schemas.openxmlformats.org/package/2006/relationships"><Relationship Id="rId2" Type="http://schemas.openxmlformats.org/officeDocument/2006/relationships/image" Target="../media/image56.jpeg" /><Relationship Id="rId1" Type="http://schemas.openxmlformats.org/officeDocument/2006/relationships/slideLayout" Target="../slideLayouts/slideLayout5.xml" /></Relationships>
</file>

<file path=ppt/slides/_rels/slide56.xml.rels><?xml version="1.0" encoding="UTF-8" standalone="yes"?>
<Relationships xmlns="http://schemas.openxmlformats.org/package/2006/relationships"><Relationship Id="rId2" Type="http://schemas.openxmlformats.org/officeDocument/2006/relationships/image" Target="../media/image57.jpeg" /><Relationship Id="rId1" Type="http://schemas.openxmlformats.org/officeDocument/2006/relationships/slideLayout" Target="../slideLayouts/slideLayout5.xml" /></Relationships>
</file>

<file path=ppt/slides/_rels/slide57.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notesSlide" Target="../notesSlides/notesSlide22.xml" /><Relationship Id="rId1" Type="http://schemas.openxmlformats.org/officeDocument/2006/relationships/slideLayout" Target="../slideLayouts/slideLayout5.xml" /></Relationships>
</file>

<file path=ppt/slides/_rels/slide58.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notesSlide" Target="../notesSlides/notesSlide23.xml" /><Relationship Id="rId1" Type="http://schemas.openxmlformats.org/officeDocument/2006/relationships/slideLayout" Target="../slideLayouts/slideLayout5.xml" /></Relationships>
</file>

<file path=ppt/slides/_rels/slide59.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notesSlide" Target="../notesSlides/notesSlide24.xml"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59.png" /><Relationship Id="rId4" Type="http://schemas.openxmlformats.org/officeDocument/2006/relationships/notesSlide" Target="../notesSlides/notesSlide26.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5.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5.xml" /></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5.xm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3" Type="http://schemas.openxmlformats.org/officeDocument/2006/relationships/image" Target="../media/image60.jpeg" /><Relationship Id="rId2" Type="http://schemas.openxmlformats.org/officeDocument/2006/relationships/notesSlide" Target="../notesSlides/notesSlide34.xml"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5.xml" /></Relationships>
</file>

<file path=ppt/slides/_rels/slide70.xml.rels><?xml version="1.0" encoding="UTF-8" standalone="yes"?>
<Relationships xmlns="http://schemas.openxmlformats.org/package/2006/relationships"><Relationship Id="rId3" Type="http://schemas.openxmlformats.org/officeDocument/2006/relationships/image" Target="../media/image61.jpeg" /><Relationship Id="rId2" Type="http://schemas.openxmlformats.org/officeDocument/2006/relationships/notesSlide" Target="../notesSlides/notesSlide35.xml" /><Relationship Id="rId1" Type="http://schemas.openxmlformats.org/officeDocument/2006/relationships/slideLayout" Target="../slideLayouts/slideLayout5.xml" /></Relationships>
</file>

<file path=ppt/slides/_rels/slide71.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36.xml" /><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3" Type="http://schemas.openxmlformats.org/officeDocument/2006/relationships/chart" Target="../charts/chart1.xml" /><Relationship Id="rId2" Type="http://schemas.openxmlformats.org/officeDocument/2006/relationships/notesSlide" Target="../notesSlides/notesSlide8.xml"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
        <p:cNvGrpSpPr/>
        <p:nvPr/>
      </p:nvGrpSpPr>
      <p:grpSpPr>
        <a:xfrm>
          <a:off x="0" y="0"/>
          <a:ext cx="0" cy="0"/>
          <a:chOff x="0" y="0"/>
          <a:chExt cx="0" cy="0"/>
        </a:xfrm>
      </p:grpSpPr>
      <p:sp>
        <p:nvSpPr>
          <p:cNvPr id="1048582" name="TextBox 3"/>
          <p:cNvSpPr txBox="1"/>
          <p:nvPr/>
        </p:nvSpPr>
        <p:spPr>
          <a:xfrm>
            <a:off x="4866197" y="3156668"/>
            <a:ext cx="1447137" cy="269240"/>
          </a:xfrm>
          <a:prstGeom prst="rect">
            <a:avLst/>
          </a:prstGeom>
          <a:noFill/>
        </p:spPr>
        <p:txBody>
          <a:bodyPr wrap="square" rtlCol="0">
            <a:spAutoFit/>
          </a:bodyPr>
          <a:lstStyle/>
          <a:p>
            <a:endParaRPr lang="en-US" dirty="0"/>
          </a:p>
        </p:txBody>
      </p:sp>
      <p:pic>
        <p:nvPicPr>
          <p:cNvPr id="2097152" name="Picture 5" descr="A close-up of a person's hands  Description automatically generated"/>
          <p:cNvPicPr>
            <a:picLocks noChangeAspect="1"/>
          </p:cNvPicPr>
          <p:nvPr/>
        </p:nvPicPr>
        <p:blipFill>
          <a:blip r:embed="rId3"/>
          <a:stretch>
            <a:fillRect/>
          </a:stretch>
        </p:blipFill>
        <p:spPr>
          <a:xfrm>
            <a:off x="13542" y="0"/>
            <a:ext cx="9116915"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Title 1"/>
          <p:cNvSpPr>
            <a:spLocks noGrp="1"/>
          </p:cNvSpPr>
          <p:nvPr>
            <p:ph type="title"/>
          </p:nvPr>
        </p:nvSpPr>
        <p:spPr>
          <a:xfrm>
            <a:off x="466344" y="374904"/>
            <a:ext cx="7964532" cy="642821"/>
          </a:xfrm>
        </p:spPr>
        <p:txBody>
          <a:bodyPr/>
          <a:lstStyle/>
          <a:p>
            <a:r>
              <a:rPr lang="en-US" sz="4000" u="sng" dirty="0">
                <a:latin typeface="+mj-lt"/>
              </a:rPr>
              <a:t>Problem statement</a:t>
            </a:r>
            <a:endParaRPr lang="en-US" sz="4000" dirty="0"/>
          </a:p>
        </p:txBody>
      </p:sp>
      <p:sp>
        <p:nvSpPr>
          <p:cNvPr id="1048672" name="TextBox 3"/>
          <p:cNvSpPr txBox="1"/>
          <p:nvPr/>
        </p:nvSpPr>
        <p:spPr>
          <a:xfrm>
            <a:off x="658368" y="1327638"/>
            <a:ext cx="8309786" cy="4185761"/>
          </a:xfrm>
          <a:prstGeom prst="rect">
            <a:avLst/>
          </a:prstGeom>
          <a:noFill/>
        </p:spPr>
        <p:txBody>
          <a:bodyPr wrap="square" rtlCol="0">
            <a:spAutoFit/>
          </a:bodyPr>
          <a:lstStyle/>
          <a:p>
            <a:pPr marL="699639" lvl="3" indent="-457200">
              <a:buFont typeface="Wingdings" panose="05000000000000000000" pitchFamily="2" charset="2"/>
              <a:buChar char="q"/>
            </a:pPr>
            <a:r>
              <a:rPr lang="en-US" sz="1800" dirty="0">
                <a:latin typeface="+mj-lt"/>
                <a:cs typeface="Calibri" panose="020F0502020204030204" pitchFamily="34" charset="0"/>
              </a:rPr>
              <a:t>Difficult Blood Type Search: Finding specific blood types is challenging and time-consuming.</a:t>
            </a:r>
          </a:p>
          <a:p>
            <a:pPr marL="242439" lvl="3"/>
            <a:endParaRPr lang="en-US" sz="1800" dirty="0">
              <a:latin typeface="+mj-lt"/>
              <a:cs typeface="Calibri" panose="020F0502020204030204" pitchFamily="34" charset="0"/>
            </a:endParaRPr>
          </a:p>
          <a:p>
            <a:pPr marL="699639" lvl="3" indent="-457200">
              <a:buFont typeface="Wingdings" panose="05000000000000000000" pitchFamily="2" charset="2"/>
              <a:buChar char="q"/>
            </a:pPr>
            <a:r>
              <a:rPr lang="en-US" sz="1800" dirty="0">
                <a:latin typeface="+mj-lt"/>
                <a:cs typeface="Calibri" panose="020F0502020204030204" pitchFamily="34" charset="0"/>
              </a:rPr>
              <a:t>Lack of Information: Many people lack awareness of local donation centers and campaigns, hindering donation efforts.</a:t>
            </a:r>
          </a:p>
          <a:p>
            <a:pPr marL="242439" lvl="3"/>
            <a:endParaRPr lang="ar-EG" sz="1800" dirty="0">
              <a:latin typeface="+mj-lt"/>
              <a:cs typeface="Calibri" panose="020F0502020204030204" pitchFamily="34" charset="0"/>
            </a:endParaRPr>
          </a:p>
          <a:p>
            <a:pPr marL="699639" lvl="3" indent="-457200">
              <a:buFont typeface="Wingdings" panose="05000000000000000000" pitchFamily="2" charset="2"/>
              <a:buChar char="q"/>
            </a:pPr>
            <a:r>
              <a:rPr lang="en-US" sz="1800" dirty="0">
                <a:latin typeface="+mj-lt"/>
              </a:rPr>
              <a:t>The time and effort expended by the medical staff to examine patients to determine the possibility of donation</a:t>
            </a:r>
          </a:p>
          <a:p>
            <a:pPr marL="242439" lvl="3"/>
            <a:endParaRPr lang="en-US" sz="1800" dirty="0">
              <a:latin typeface="+mj-lt"/>
            </a:endParaRPr>
          </a:p>
          <a:p>
            <a:pPr marL="699639" lvl="3" indent="-457200">
              <a:buFont typeface="Wingdings" panose="05000000000000000000" pitchFamily="2" charset="2"/>
              <a:buChar char="q"/>
            </a:pPr>
            <a:r>
              <a:rPr lang="en-US" sz="1800" b="0" dirty="0">
                <a:solidFill>
                  <a:schemeClr val="bg1">
                    <a:lumMod val="10000"/>
                  </a:schemeClr>
                </a:solidFill>
              </a:rPr>
              <a:t>Lack predictive tools: identifying medical conditions that may prevent a person from donating.</a:t>
            </a:r>
          </a:p>
          <a:p>
            <a:pPr marL="699639" lvl="3" indent="-457200">
              <a:buFont typeface="Wingdings" panose="05000000000000000000" pitchFamily="2" charset="2"/>
              <a:buChar char="q"/>
            </a:pPr>
            <a:endParaRPr lang="en-US" sz="1800" dirty="0">
              <a:latin typeface="+mj-lt"/>
            </a:endParaRPr>
          </a:p>
          <a:p>
            <a:pPr marL="242439" lvl="3"/>
            <a:endParaRPr lang="en-US" sz="1800" dirty="0">
              <a:latin typeface="+mj-lt"/>
            </a:endParaRPr>
          </a:p>
          <a:p>
            <a:pPr marL="699639" lvl="3" indent="-457200">
              <a:buFont typeface="Wingdings" panose="05000000000000000000" pitchFamily="2" charset="2"/>
              <a:buChar char="q"/>
            </a:pPr>
            <a:endParaRPr lang="ar-EG" sz="1800" dirty="0">
              <a:latin typeface="+mj-lt"/>
              <a:cs typeface="Calibri" panose="020F0502020204030204" pitchFamily="34" charset="0"/>
            </a:endParaRP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673" name="Google Shape;329;p36"/>
          <p:cNvSpPr txBox="1">
            <a:spLocks noGrp="1"/>
          </p:cNvSpPr>
          <p:nvPr>
            <p:ph type="title"/>
          </p:nvPr>
        </p:nvSpPr>
        <p:spPr>
          <a:xfrm>
            <a:off x="941411" y="2150850"/>
            <a:ext cx="6083857"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Problem Solution </a:t>
            </a:r>
          </a:p>
        </p:txBody>
      </p:sp>
      <p:sp>
        <p:nvSpPr>
          <p:cNvPr id="1048674"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677" name="Title 2"/>
          <p:cNvSpPr>
            <a:spLocks noGrp="1"/>
          </p:cNvSpPr>
          <p:nvPr>
            <p:ph type="title"/>
          </p:nvPr>
        </p:nvSpPr>
        <p:spPr>
          <a:xfrm>
            <a:off x="230007" y="230441"/>
            <a:ext cx="7708500" cy="572700"/>
          </a:xfrm>
        </p:spPr>
        <p:txBody>
          <a:bodyPr/>
          <a:lstStyle/>
          <a:p>
            <a:r>
              <a:rPr lang="en-US" sz="4000" u="sng" dirty="0">
                <a:latin typeface="+mj-lt"/>
              </a:rPr>
              <a:t>Problem solution</a:t>
            </a:r>
          </a:p>
        </p:txBody>
      </p:sp>
      <p:sp>
        <p:nvSpPr>
          <p:cNvPr id="1048678" name="Title 1"/>
          <p:cNvSpPr txBox="1"/>
          <p:nvPr/>
        </p:nvSpPr>
        <p:spPr>
          <a:xfrm>
            <a:off x="4208223" y="1401772"/>
            <a:ext cx="4881989" cy="5727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marL="699639" lvl="1" indent="-457200">
              <a:lnSpc>
                <a:spcPts val="3278"/>
              </a:lnSpc>
              <a:buFont typeface="Wingdings" panose="05000000000000000000" pitchFamily="2" charset="2"/>
              <a:buChar char="q"/>
            </a:pPr>
            <a:endParaRPr lang="en-US" sz="1600" spc="300" dirty="0">
              <a:latin typeface="Figtree Black"/>
              <a:cs typeface="Calibri" panose="020F0502020204030204" pitchFamily="34" charset="0"/>
            </a:endParaRPr>
          </a:p>
        </p:txBody>
      </p:sp>
      <p:sp>
        <p:nvSpPr>
          <p:cNvPr id="1048679" name="Title 1"/>
          <p:cNvSpPr txBox="1"/>
          <p:nvPr/>
        </p:nvSpPr>
        <p:spPr>
          <a:xfrm>
            <a:off x="356891" y="1279477"/>
            <a:ext cx="8557846" cy="13994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marL="699639" lvl="3" indent="-457200">
              <a:buFont typeface="Wingdings" panose="05000000000000000000" pitchFamily="2" charset="2"/>
              <a:buChar char="q"/>
            </a:pPr>
            <a:r>
              <a:rPr lang="en-US" sz="1600" dirty="0">
                <a:latin typeface="+mj-lt"/>
                <a:cs typeface="Calibri" panose="020F0502020204030204" pitchFamily="34" charset="0"/>
              </a:rPr>
              <a:t>A mobile application can connect a person to the nearest hospital or blood bank that contains this blood type</a:t>
            </a:r>
          </a:p>
          <a:p>
            <a:pPr marL="699639" lvl="3" indent="-457200">
              <a:buFont typeface="Wingdings" panose="05000000000000000000" pitchFamily="2" charset="2"/>
              <a:buChar char="q"/>
            </a:pPr>
            <a:r>
              <a:rPr lang="en-US" sz="1600" dirty="0">
                <a:latin typeface="+mj-lt"/>
                <a:cs typeface="Calibri" panose="020F0502020204030204" pitchFamily="34" charset="0"/>
              </a:rPr>
              <a:t>Using machine language within the application to help a person identify a </a:t>
            </a:r>
          </a:p>
          <a:p>
            <a:pPr marL="242439" lvl="3"/>
            <a:r>
              <a:rPr lang="en-US" sz="1600" dirty="0">
                <a:latin typeface="+mj-lt"/>
                <a:cs typeface="Calibri" panose="020F0502020204030204" pitchFamily="34" charset="0"/>
              </a:rPr>
              <a:t>          potential donation </a:t>
            </a:r>
          </a:p>
          <a:p>
            <a:pPr marL="699639" lvl="3" indent="-457200">
              <a:buFont typeface="Wingdings" panose="05000000000000000000" pitchFamily="2" charset="2"/>
              <a:buChar char="q"/>
            </a:pPr>
            <a:r>
              <a:rPr lang="en-US" sz="1600" dirty="0">
                <a:latin typeface="+mj-lt"/>
                <a:cs typeface="Calibri" panose="020F0502020204030204" pitchFamily="34" charset="0"/>
              </a:rPr>
              <a:t>Show hospitals or blood banks where a person can donate</a:t>
            </a:r>
          </a:p>
          <a:p>
            <a:pPr marL="699639" lvl="3" indent="-457200">
              <a:buFont typeface="Wingdings" panose="05000000000000000000" pitchFamily="2" charset="2"/>
              <a:buChar char="q"/>
            </a:pPr>
            <a:endParaRPr lang="en-US" sz="1600" dirty="0">
              <a:latin typeface="+mj-lt"/>
              <a:cs typeface="Calibri" panose="020F0502020204030204" pitchFamily="34" charset="0"/>
            </a:endParaRPr>
          </a:p>
        </p:txBody>
      </p:sp>
      <p:sp>
        <p:nvSpPr>
          <p:cNvPr id="1048680" name="TextBox 1"/>
          <p:cNvSpPr txBox="1"/>
          <p:nvPr/>
        </p:nvSpPr>
        <p:spPr>
          <a:xfrm>
            <a:off x="4084257" y="832794"/>
            <a:ext cx="2047461" cy="338554"/>
          </a:xfrm>
          <a:prstGeom prst="rect">
            <a:avLst/>
          </a:prstGeom>
          <a:noFill/>
        </p:spPr>
        <p:txBody>
          <a:bodyPr wrap="square" rtlCol="0">
            <a:spAutoFit/>
          </a:bodyPr>
          <a:lstStyle/>
          <a:p>
            <a:r>
              <a:rPr lang="en-US" sz="1600" u="sng" dirty="0"/>
              <a:t>Phase ( 1 )</a:t>
            </a:r>
            <a:endParaRPr lang="LID4096" sz="1600" u="sng" dirty="0"/>
          </a:p>
        </p:txBody>
      </p:sp>
      <p:sp>
        <p:nvSpPr>
          <p:cNvPr id="1048681" name="TextBox 4"/>
          <p:cNvSpPr txBox="1"/>
          <p:nvPr/>
        </p:nvSpPr>
        <p:spPr>
          <a:xfrm>
            <a:off x="327992" y="2981736"/>
            <a:ext cx="8368084" cy="1569660"/>
          </a:xfrm>
          <a:prstGeom prst="rect">
            <a:avLst/>
          </a:prstGeom>
          <a:noFill/>
        </p:spPr>
        <p:txBody>
          <a:bodyPr wrap="square" rtlCol="0">
            <a:spAutoFit/>
          </a:bodyPr>
          <a:lstStyle/>
          <a:p>
            <a:pPr marL="699639" lvl="3" indent="-457200">
              <a:buFont typeface="Wingdings" panose="05000000000000000000" pitchFamily="2" charset="2"/>
              <a:buChar char="q"/>
            </a:pPr>
            <a:r>
              <a:rPr lang="en-US" sz="1600" dirty="0">
                <a:latin typeface="+mj-lt"/>
                <a:cs typeface="Calibri" panose="020F0502020204030204" pitchFamily="34" charset="0"/>
              </a:rPr>
              <a:t>Use notifications to send a request for the required blood type at the right time to save lives </a:t>
            </a:r>
          </a:p>
          <a:p>
            <a:pPr marL="699639" lvl="3" indent="-457200">
              <a:buFont typeface="Wingdings" panose="05000000000000000000" pitchFamily="2" charset="2"/>
              <a:buChar char="q"/>
            </a:pPr>
            <a:r>
              <a:rPr lang="en-US" sz="1600" dirty="0">
                <a:latin typeface="+mj-lt"/>
                <a:cs typeface="Calibri" panose="020F0502020204030204" pitchFamily="34" charset="0"/>
              </a:rPr>
              <a:t>Within the app the use of a chatbot can predict a disease that would prevent a person from donating</a:t>
            </a:r>
            <a:endParaRPr lang="ar-EG" sz="1600" dirty="0">
              <a:latin typeface="+mj-lt"/>
              <a:cs typeface="Calibri" panose="020F0502020204030204" pitchFamily="34" charset="0"/>
            </a:endParaRPr>
          </a:p>
          <a:p>
            <a:pPr marL="699639" lvl="3" indent="-457200">
              <a:buFont typeface="Wingdings" panose="05000000000000000000" pitchFamily="2" charset="2"/>
              <a:buChar char="q"/>
            </a:pPr>
            <a:r>
              <a:rPr lang="en-US" sz="1600" dirty="0">
                <a:latin typeface="+mj-lt"/>
                <a:cs typeface="Calibri" panose="020F0502020204030204" pitchFamily="34" charset="0"/>
              </a:rPr>
              <a:t>Using OCR to understand CBC report and provide the result of the analysis to determine whether the person can donate or not</a:t>
            </a:r>
          </a:p>
        </p:txBody>
      </p:sp>
      <p:sp>
        <p:nvSpPr>
          <p:cNvPr id="1048682" name="TextBox 6"/>
          <p:cNvSpPr txBox="1"/>
          <p:nvPr/>
        </p:nvSpPr>
        <p:spPr>
          <a:xfrm>
            <a:off x="4208223" y="2571750"/>
            <a:ext cx="2047461" cy="338554"/>
          </a:xfrm>
          <a:prstGeom prst="rect">
            <a:avLst/>
          </a:prstGeom>
          <a:noFill/>
        </p:spPr>
        <p:txBody>
          <a:bodyPr wrap="square" rtlCol="0">
            <a:spAutoFit/>
          </a:bodyPr>
          <a:lstStyle/>
          <a:p>
            <a:r>
              <a:rPr lang="en-US" sz="1600" u="sng" dirty="0"/>
              <a:t>Phase ( 2 )</a:t>
            </a:r>
            <a:endParaRPr lang="LID4096" sz="1600"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8679"/>
                                        </p:tgtEl>
                                        <p:attrNameLst>
                                          <p:attrName>style.visibility</p:attrName>
                                        </p:attrNameLst>
                                      </p:cBhvr>
                                      <p:to>
                                        <p:strVal val="visible"/>
                                      </p:to>
                                    </p:set>
                                    <p:animEffect transition="in" filter="fade">
                                      <p:cBhvr>
                                        <p:cTn id="7" dur="500"/>
                                        <p:tgtEl>
                                          <p:spTgt spid="104867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48678"/>
                                        </p:tgtEl>
                                        <p:attrNameLst>
                                          <p:attrName>style.visibility</p:attrName>
                                        </p:attrNameLst>
                                      </p:cBhvr>
                                      <p:to>
                                        <p:strVal val="visible"/>
                                      </p:to>
                                    </p:set>
                                    <p:animEffect transition="in" filter="fade">
                                      <p:cBhvr>
                                        <p:cTn id="10" dur="500"/>
                                        <p:tgtEl>
                                          <p:spTgt spid="104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8" grpId="0"/>
      <p:bldP spid="10486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685" name="Google Shape;329;p36"/>
          <p:cNvSpPr txBox="1">
            <a:spLocks noGrp="1"/>
          </p:cNvSpPr>
          <p:nvPr>
            <p:ph type="title"/>
          </p:nvPr>
        </p:nvSpPr>
        <p:spPr>
          <a:xfrm>
            <a:off x="1030621" y="2150850"/>
            <a:ext cx="6083857"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Related Work</a:t>
            </a:r>
          </a:p>
        </p:txBody>
      </p:sp>
      <p:sp>
        <p:nvSpPr>
          <p:cNvPr id="1048686"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689" name="Title 2"/>
          <p:cNvSpPr>
            <a:spLocks noGrp="1"/>
          </p:cNvSpPr>
          <p:nvPr>
            <p:ph type="title"/>
          </p:nvPr>
        </p:nvSpPr>
        <p:spPr>
          <a:xfrm>
            <a:off x="421342" y="374316"/>
            <a:ext cx="7708500" cy="572700"/>
          </a:xfrm>
        </p:spPr>
        <p:txBody>
          <a:bodyPr/>
          <a:lstStyle/>
          <a:p>
            <a:r>
              <a:rPr lang="en-US" sz="4000" u="sng" dirty="0">
                <a:latin typeface="+mj-lt"/>
              </a:rPr>
              <a:t>Related Work</a:t>
            </a:r>
          </a:p>
        </p:txBody>
      </p:sp>
      <p:sp>
        <p:nvSpPr>
          <p:cNvPr id="1048690" name="TextBox 22"/>
          <p:cNvSpPr txBox="1"/>
          <p:nvPr/>
        </p:nvSpPr>
        <p:spPr>
          <a:xfrm>
            <a:off x="1282452" y="1308036"/>
            <a:ext cx="3491567" cy="1107996"/>
          </a:xfrm>
          <a:prstGeom prst="rect">
            <a:avLst/>
          </a:prstGeom>
        </p:spPr>
        <p:txBody>
          <a:bodyPr wrap="square" lIns="0" tIns="0" rIns="0" bIns="0" rtlCol="0" anchor="t">
            <a:spAutoFit/>
          </a:bodyPr>
          <a:lstStyle/>
          <a:p>
            <a:pPr marL="457200" indent="-457200" fontAlgn="base">
              <a:buFont typeface="Wingdings" panose="05000000000000000000" pitchFamily="2" charset="2"/>
              <a:buChar char="v"/>
            </a:pPr>
            <a:r>
              <a:rPr lang="en-US" sz="1800" dirty="0">
                <a:latin typeface="+mj-lt"/>
                <a:cs typeface="Calibri" panose="020F0502020204030204" pitchFamily="34" charset="0"/>
              </a:rPr>
              <a:t>BloodLine - Blood Bank App BD</a:t>
            </a:r>
          </a:p>
          <a:p>
            <a:pPr fontAlgn="base"/>
            <a:r>
              <a:rPr lang="en-US" sz="1800" dirty="0">
                <a:latin typeface="+mj-lt"/>
                <a:cs typeface="Calibri" panose="020F0502020204030204" pitchFamily="34" charset="0"/>
              </a:rPr>
              <a:t>          Creniputer Lab 2019</a:t>
            </a:r>
          </a:p>
          <a:p>
            <a:pPr fontAlgn="base"/>
            <a:endParaRPr lang="en-US" sz="1800" dirty="0">
              <a:latin typeface="+mj-lt"/>
              <a:cs typeface="Calibri" panose="020F0502020204030204" pitchFamily="34" charset="0"/>
            </a:endParaRPr>
          </a:p>
        </p:txBody>
      </p:sp>
      <p:pic>
        <p:nvPicPr>
          <p:cNvPr id="2097153" name="Picture 5"/>
          <p:cNvPicPr>
            <a:picLocks noChangeAspect="1"/>
          </p:cNvPicPr>
          <p:nvPr/>
        </p:nvPicPr>
        <p:blipFill>
          <a:blip r:embed="rId3"/>
          <a:stretch>
            <a:fillRect/>
          </a:stretch>
        </p:blipFill>
        <p:spPr>
          <a:xfrm>
            <a:off x="353791" y="1294209"/>
            <a:ext cx="791335" cy="572701"/>
          </a:xfrm>
          <a:prstGeom prst="rect">
            <a:avLst/>
          </a:prstGeom>
        </p:spPr>
      </p:pic>
      <p:sp>
        <p:nvSpPr>
          <p:cNvPr id="1048691" name="TextBox 22"/>
          <p:cNvSpPr txBox="1"/>
          <p:nvPr/>
        </p:nvSpPr>
        <p:spPr>
          <a:xfrm>
            <a:off x="1489639" y="2174362"/>
            <a:ext cx="3650626" cy="1231106"/>
          </a:xfrm>
          <a:prstGeom prst="rect">
            <a:avLst/>
          </a:prstGeom>
        </p:spPr>
        <p:txBody>
          <a:bodyPr wrap="square" lIns="0" tIns="0" rIns="0" bIns="0" rtlCol="0" anchor="t">
            <a:spAutoFit/>
          </a:bodyPr>
          <a:lstStyle/>
          <a:p>
            <a:pPr marL="285750" indent="-285750">
              <a:buFont typeface="Wingdings" panose="05000000000000000000" pitchFamily="2" charset="2"/>
              <a:buChar char="q"/>
            </a:pPr>
            <a:r>
              <a:rPr lang="en-US" sz="1600" dirty="0">
                <a:solidFill>
                  <a:schemeClr val="bg2">
                    <a:lumMod val="10000"/>
                  </a:schemeClr>
                </a:solidFill>
                <a:latin typeface="+mj-lt"/>
                <a:cs typeface="Calibri" panose="020F0502020204030204" pitchFamily="34" charset="0"/>
              </a:rPr>
              <a:t>Post a donation request</a:t>
            </a:r>
          </a:p>
          <a:p>
            <a:pPr marL="285750" indent="-285750">
              <a:buFont typeface="Wingdings" panose="05000000000000000000" pitchFamily="2" charset="2"/>
              <a:buChar char="q"/>
            </a:pPr>
            <a:r>
              <a:rPr lang="en-US" sz="1600" dirty="0">
                <a:latin typeface="+mj-lt"/>
                <a:cs typeface="Calibri" panose="020F0502020204030204" pitchFamily="34" charset="0"/>
              </a:rPr>
              <a:t>Providing blood types through communication between donors and those who need blood types</a:t>
            </a:r>
            <a:endParaRPr lang="en-US" sz="1600" dirty="0">
              <a:solidFill>
                <a:schemeClr val="bg2">
                  <a:lumMod val="10000"/>
                </a:schemeClr>
              </a:solidFill>
              <a:latin typeface="+mj-lt"/>
              <a:cs typeface="Calibri" panose="020F0502020204030204" pitchFamily="34" charset="0"/>
            </a:endParaRPr>
          </a:p>
          <a:p>
            <a:pPr marL="457200" indent="-457200">
              <a:buFont typeface="Wingdings" panose="05000000000000000000" pitchFamily="2" charset="2"/>
              <a:buChar char="q"/>
            </a:pPr>
            <a:endParaRPr lang="en-US" sz="1600" dirty="0">
              <a:solidFill>
                <a:schemeClr val="bg2">
                  <a:lumMod val="10000"/>
                </a:schemeClr>
              </a:solidFill>
              <a:latin typeface="+mj-lt"/>
              <a:cs typeface="Calibri" panose="020F0502020204030204" pitchFamily="34" charset="0"/>
            </a:endParaRPr>
          </a:p>
        </p:txBody>
      </p:sp>
      <p:sp>
        <p:nvSpPr>
          <p:cNvPr id="1048692" name="TextBox 22"/>
          <p:cNvSpPr txBox="1"/>
          <p:nvPr/>
        </p:nvSpPr>
        <p:spPr>
          <a:xfrm>
            <a:off x="6144334" y="2040990"/>
            <a:ext cx="2745667" cy="1231106"/>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1600" dirty="0">
                <a:latin typeface="+mj-lt"/>
                <a:cs typeface="Calibri" panose="020F0502020204030204" pitchFamily="34" charset="0"/>
              </a:rPr>
              <a:t>Providing blood types through communication between donors and those who need blood types</a:t>
            </a:r>
            <a:endParaRPr lang="en-US" sz="1600" spc="300" dirty="0">
              <a:solidFill>
                <a:schemeClr val="bg2">
                  <a:lumMod val="10000"/>
                </a:schemeClr>
              </a:solidFill>
              <a:latin typeface="+mj-lt"/>
              <a:cs typeface="Calibri" panose="020F0502020204030204" pitchFamily="34" charset="0"/>
            </a:endParaRPr>
          </a:p>
        </p:txBody>
      </p:sp>
      <p:pic>
        <p:nvPicPr>
          <p:cNvPr id="2097154" name="Picture 10"/>
          <p:cNvPicPr>
            <a:picLocks noChangeAspect="1"/>
          </p:cNvPicPr>
          <p:nvPr/>
        </p:nvPicPr>
        <p:blipFill>
          <a:blip r:embed="rId4"/>
          <a:stretch>
            <a:fillRect/>
          </a:stretch>
        </p:blipFill>
        <p:spPr>
          <a:xfrm>
            <a:off x="5167135" y="1294210"/>
            <a:ext cx="767668" cy="572700"/>
          </a:xfrm>
          <a:prstGeom prst="rect">
            <a:avLst/>
          </a:prstGeom>
        </p:spPr>
      </p:pic>
      <p:sp>
        <p:nvSpPr>
          <p:cNvPr id="1048693" name="TextBox 22"/>
          <p:cNvSpPr txBox="1"/>
          <p:nvPr/>
        </p:nvSpPr>
        <p:spPr>
          <a:xfrm>
            <a:off x="6080596" y="1319846"/>
            <a:ext cx="4038599" cy="553998"/>
          </a:xfrm>
          <a:prstGeom prst="rect">
            <a:avLst/>
          </a:prstGeom>
        </p:spPr>
        <p:txBody>
          <a:bodyPr wrap="square" lIns="0" tIns="0" rIns="0" bIns="0" rtlCol="0" anchor="t">
            <a:spAutoFit/>
          </a:bodyPr>
          <a:lstStyle/>
          <a:p>
            <a:pPr marL="457200" indent="-457200">
              <a:buFont typeface="Wingdings" panose="05000000000000000000" pitchFamily="2" charset="2"/>
              <a:buChar char="v"/>
            </a:pPr>
            <a:r>
              <a:rPr lang="en-US" sz="1800" dirty="0">
                <a:solidFill>
                  <a:schemeClr val="bg2">
                    <a:lumMod val="10000"/>
                  </a:schemeClr>
                </a:solidFill>
                <a:latin typeface="+mj-lt"/>
                <a:cs typeface="Calibri" panose="020F0502020204030204" pitchFamily="34" charset="0"/>
              </a:rPr>
              <a:t>Red</a:t>
            </a:r>
          </a:p>
          <a:p>
            <a:r>
              <a:rPr lang="en-US" sz="1800" dirty="0">
                <a:solidFill>
                  <a:schemeClr val="bg2">
                    <a:lumMod val="10000"/>
                  </a:schemeClr>
                </a:solidFill>
                <a:latin typeface="+mj-lt"/>
                <a:cs typeface="Calibri" panose="020F0502020204030204" pitchFamily="34" charset="0"/>
              </a:rPr>
              <a:t>         </a:t>
            </a:r>
            <a:r>
              <a:rPr lang="en-US" sz="1800" dirty="0">
                <a:latin typeface="+mj-lt"/>
                <a:cs typeface="Calibri" panose="020F0502020204030204" pitchFamily="34" charset="0"/>
              </a:rPr>
              <a:t>Nehad younis </a:t>
            </a:r>
            <a:r>
              <a:rPr lang="en-US" sz="1800" dirty="0">
                <a:solidFill>
                  <a:schemeClr val="bg2">
                    <a:lumMod val="10000"/>
                  </a:schemeClr>
                </a:solidFill>
                <a:latin typeface="+mj-lt"/>
                <a:cs typeface="Calibri" panose="020F0502020204030204" pitchFamily="34" charset="0"/>
              </a:rPr>
              <a:t>2019</a:t>
            </a:r>
          </a:p>
        </p:txBody>
      </p:sp>
      <p:pic>
        <p:nvPicPr>
          <p:cNvPr id="2097155" name="Picture 12"/>
          <p:cNvPicPr>
            <a:picLocks noChangeAspect="1"/>
          </p:cNvPicPr>
          <p:nvPr/>
        </p:nvPicPr>
        <p:blipFill>
          <a:blip r:embed="rId5"/>
          <a:stretch>
            <a:fillRect/>
          </a:stretch>
        </p:blipFill>
        <p:spPr>
          <a:xfrm>
            <a:off x="421342" y="3430851"/>
            <a:ext cx="645459" cy="609789"/>
          </a:xfrm>
          <a:prstGeom prst="rect">
            <a:avLst/>
          </a:prstGeom>
        </p:spPr>
      </p:pic>
      <p:sp>
        <p:nvSpPr>
          <p:cNvPr id="1048694" name="TextBox 22"/>
          <p:cNvSpPr txBox="1"/>
          <p:nvPr/>
        </p:nvSpPr>
        <p:spPr>
          <a:xfrm>
            <a:off x="1308846" y="3588122"/>
            <a:ext cx="3885784" cy="830997"/>
          </a:xfrm>
          <a:prstGeom prst="rect">
            <a:avLst/>
          </a:prstGeom>
        </p:spPr>
        <p:txBody>
          <a:bodyPr wrap="square" lIns="0" tIns="0" rIns="0" bIns="0" rtlCol="0" anchor="t">
            <a:spAutoFit/>
          </a:bodyPr>
          <a:lstStyle/>
          <a:p>
            <a:pPr marL="457200" indent="-457200" fontAlgn="base">
              <a:buFont typeface="Wingdings" panose="05000000000000000000" pitchFamily="2" charset="2"/>
              <a:buChar char="v"/>
            </a:pPr>
            <a:r>
              <a:rPr lang="en-US" sz="1800" dirty="0">
                <a:latin typeface="+mj-lt"/>
                <a:cs typeface="Calibri" panose="020F0502020204030204" pitchFamily="34" charset="0"/>
              </a:rPr>
              <a:t>PlasmaLife - Blood/Plasma Bank</a:t>
            </a:r>
          </a:p>
          <a:p>
            <a:pPr fontAlgn="base"/>
            <a:r>
              <a:rPr lang="en-US" sz="1800" dirty="0">
                <a:latin typeface="+mj-lt"/>
                <a:cs typeface="Calibri" panose="020F0502020204030204" pitchFamily="34" charset="0"/>
              </a:rPr>
              <a:t>          Creniputer Lab 2020</a:t>
            </a:r>
            <a:endParaRPr lang="en-US" sz="1800" dirty="0">
              <a:solidFill>
                <a:schemeClr val="bg2">
                  <a:lumMod val="10000"/>
                </a:schemeClr>
              </a:solidFill>
              <a:latin typeface="+mj-lt"/>
              <a:cs typeface="Calibri" panose="020F0502020204030204" pitchFamily="34" charset="0"/>
            </a:endParaRPr>
          </a:p>
          <a:p>
            <a:pPr marL="457200" indent="-457200" fontAlgn="base">
              <a:buFont typeface="Wingdings" panose="05000000000000000000" pitchFamily="2" charset="2"/>
              <a:buChar char="v"/>
            </a:pPr>
            <a:endParaRPr lang="en-US" sz="1800" dirty="0">
              <a:latin typeface="+mj-lt"/>
              <a:cs typeface="Calibri" panose="020F0502020204030204" pitchFamily="34" charset="0"/>
            </a:endParaRPr>
          </a:p>
        </p:txBody>
      </p:sp>
      <p:sp>
        <p:nvSpPr>
          <p:cNvPr id="1048695" name="TextBox 22"/>
          <p:cNvSpPr txBox="1"/>
          <p:nvPr/>
        </p:nvSpPr>
        <p:spPr>
          <a:xfrm>
            <a:off x="1419912" y="4216152"/>
            <a:ext cx="6620434" cy="492443"/>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1600" dirty="0">
                <a:solidFill>
                  <a:schemeClr val="bg2">
                    <a:lumMod val="10000"/>
                  </a:schemeClr>
                </a:solidFill>
                <a:latin typeface="+mj-lt"/>
                <a:cs typeface="Calibri" panose="020F0502020204030204" pitchFamily="34" charset="0"/>
              </a:rPr>
              <a:t>Search for active donors by blood type and location.</a:t>
            </a:r>
          </a:p>
          <a:p>
            <a:pPr marL="457200" indent="-457200">
              <a:buFont typeface="Wingdings" panose="05000000000000000000" pitchFamily="2" charset="2"/>
              <a:buChar char="q"/>
            </a:pPr>
            <a:r>
              <a:rPr lang="en-US" sz="1600" dirty="0">
                <a:solidFill>
                  <a:schemeClr val="bg2">
                    <a:lumMod val="10000"/>
                  </a:schemeClr>
                </a:solidFill>
                <a:latin typeface="+mj-lt"/>
                <a:cs typeface="Calibri" panose="020F0502020204030204" pitchFamily="34" charset="0"/>
              </a:rPr>
              <a:t>Send plasma/blood request to nearby donors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90"/>
                                        </p:tgtEl>
                                        <p:attrNameLst>
                                          <p:attrName>style.visibility</p:attrName>
                                        </p:attrNameLst>
                                      </p:cBhvr>
                                      <p:to>
                                        <p:strVal val="visible"/>
                                      </p:to>
                                    </p:set>
                                    <p:animEffect transition="in" filter="fade">
                                      <p:cBhvr>
                                        <p:cTn id="7" dur="500"/>
                                        <p:tgtEl>
                                          <p:spTgt spid="10486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91"/>
                                        </p:tgtEl>
                                        <p:attrNameLst>
                                          <p:attrName>style.visibility</p:attrName>
                                        </p:attrNameLst>
                                      </p:cBhvr>
                                      <p:to>
                                        <p:strVal val="visible"/>
                                      </p:to>
                                    </p:set>
                                    <p:animEffect transition="in" filter="fade">
                                      <p:cBhvr>
                                        <p:cTn id="12" dur="500"/>
                                        <p:tgtEl>
                                          <p:spTgt spid="10486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692"/>
                                        </p:tgtEl>
                                        <p:attrNameLst>
                                          <p:attrName>style.visibility</p:attrName>
                                        </p:attrNameLst>
                                      </p:cBhvr>
                                      <p:to>
                                        <p:strVal val="visible"/>
                                      </p:to>
                                    </p:set>
                                    <p:animEffect transition="in" filter="fade">
                                      <p:cBhvr>
                                        <p:cTn id="17" dur="500"/>
                                        <p:tgtEl>
                                          <p:spTgt spid="10486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8693"/>
                                        </p:tgtEl>
                                        <p:attrNameLst>
                                          <p:attrName>style.visibility</p:attrName>
                                        </p:attrNameLst>
                                      </p:cBhvr>
                                      <p:to>
                                        <p:strVal val="visible"/>
                                      </p:to>
                                    </p:set>
                                    <p:animEffect transition="in" filter="fade">
                                      <p:cBhvr>
                                        <p:cTn id="22" dur="500"/>
                                        <p:tgtEl>
                                          <p:spTgt spid="10486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48694"/>
                                        </p:tgtEl>
                                        <p:attrNameLst>
                                          <p:attrName>style.visibility</p:attrName>
                                        </p:attrNameLst>
                                      </p:cBhvr>
                                      <p:to>
                                        <p:strVal val="visible"/>
                                      </p:to>
                                    </p:set>
                                    <p:animEffect transition="in" filter="fade">
                                      <p:cBhvr>
                                        <p:cTn id="27" dur="500"/>
                                        <p:tgtEl>
                                          <p:spTgt spid="10486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8695"/>
                                        </p:tgtEl>
                                        <p:attrNameLst>
                                          <p:attrName>style.visibility</p:attrName>
                                        </p:attrNameLst>
                                      </p:cBhvr>
                                      <p:to>
                                        <p:strVal val="visible"/>
                                      </p:to>
                                    </p:set>
                                    <p:animEffect transition="in" filter="fade">
                                      <p:cBhvr>
                                        <p:cTn id="32" dur="500"/>
                                        <p:tgtEl>
                                          <p:spTgt spid="1048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0" grpId="0"/>
      <p:bldP spid="1048691" grpId="0"/>
      <p:bldP spid="1048692" grpId="0"/>
      <p:bldP spid="1048693" grpId="0"/>
      <p:bldP spid="1048694" grpId="0"/>
      <p:bldP spid="10486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Title 1"/>
          <p:cNvSpPr>
            <a:spLocks noGrp="1"/>
          </p:cNvSpPr>
          <p:nvPr>
            <p:ph type="title"/>
          </p:nvPr>
        </p:nvSpPr>
        <p:spPr>
          <a:xfrm>
            <a:off x="465992" y="404446"/>
            <a:ext cx="7964884" cy="613279"/>
          </a:xfrm>
        </p:spPr>
        <p:txBody>
          <a:bodyPr/>
          <a:lstStyle/>
          <a:p>
            <a:r>
              <a:rPr lang="en-US" sz="1800" b="1" dirty="0">
                <a:effectLst/>
                <a:latin typeface="+mj-lt"/>
                <a:ea typeface="Times New Roman" panose="02020603050405020304" pitchFamily="18" charset="0"/>
              </a:rPr>
              <a:t> </a:t>
            </a:r>
            <a:r>
              <a:rPr lang="en-US" sz="2000" b="1" dirty="0">
                <a:effectLst/>
                <a:latin typeface="+mj-lt"/>
                <a:ea typeface="Times New Roman" panose="02020603050405020304" pitchFamily="18" charset="0"/>
                <a:cs typeface="Times New Roman" panose="02020603050405020304" pitchFamily="18" charset="0"/>
              </a:rPr>
              <a:t>Shortcomings in BloodLine - Blood Bank App and Red App</a:t>
            </a:r>
            <a:endParaRPr lang="en-US" sz="2000" b="1" dirty="0">
              <a:latin typeface="+mj-lt"/>
            </a:endParaRPr>
          </a:p>
        </p:txBody>
      </p:sp>
      <p:sp>
        <p:nvSpPr>
          <p:cNvPr id="1048699" name="TextBox 3"/>
          <p:cNvSpPr txBox="1"/>
          <p:nvPr/>
        </p:nvSpPr>
        <p:spPr>
          <a:xfrm>
            <a:off x="722376" y="835269"/>
            <a:ext cx="7699248" cy="4031873"/>
          </a:xfrm>
          <a:prstGeom prst="rect">
            <a:avLst/>
          </a:prstGeom>
          <a:noFill/>
        </p:spPr>
        <p:txBody>
          <a:bodyPr wrap="square">
            <a:spAutoFit/>
          </a:bodyPr>
          <a:lstStyle/>
          <a:p>
            <a:pPr marL="285750" indent="-285750">
              <a:buFont typeface="Wingdings" panose="05000000000000000000" pitchFamily="2" charset="2"/>
              <a:buChar char="q"/>
            </a:pPr>
            <a:r>
              <a:rPr lang="en-US" sz="1600" dirty="0">
                <a:latin typeface="+mj-lt"/>
              </a:rPr>
              <a:t>Time-Consuming Examination: this apps do not provide quick and easy tools for users to assess their eligibility to donate blood, leading to lengthy examination processes.</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Complex medical Data: understanding and analyzing Complete Blood Count (CBC) reports can be complex and time-consuming.</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Lack predictive tools: identifying medical conditions that may prevent a person from donating.</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Inefficient process store: the blood donation process can be inefficient, leading to a less optimal experience for donors and collection inefficiencies for hospitals.</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Ineffective communication: between who need blood communication between blood banks and potential donors is often inefficient, leading to missed donation opportunities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700" name="Title 2"/>
          <p:cNvSpPr>
            <a:spLocks noGrp="1"/>
          </p:cNvSpPr>
          <p:nvPr>
            <p:ph type="title"/>
          </p:nvPr>
        </p:nvSpPr>
        <p:spPr>
          <a:xfrm>
            <a:off x="391493" y="350004"/>
            <a:ext cx="7708500" cy="572700"/>
          </a:xfrm>
        </p:spPr>
        <p:txBody>
          <a:bodyPr/>
          <a:lstStyle/>
          <a:p>
            <a:r>
              <a:rPr lang="en-US" sz="3200" dirty="0">
                <a:latin typeface="+mj-lt"/>
              </a:rPr>
              <a:t>Need to extend</a:t>
            </a:r>
          </a:p>
        </p:txBody>
      </p:sp>
      <p:sp>
        <p:nvSpPr>
          <p:cNvPr id="1048701" name="TextBox 6"/>
          <p:cNvSpPr txBox="1"/>
          <p:nvPr/>
        </p:nvSpPr>
        <p:spPr>
          <a:xfrm>
            <a:off x="391493" y="983544"/>
            <a:ext cx="8680947" cy="3662541"/>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1600" dirty="0">
                <a:latin typeface="+mj-lt"/>
                <a:cs typeface="Calibri" panose="020F0502020204030204" pitchFamily="34" charset="0"/>
              </a:rPr>
              <a:t>we connect him directly to the nearest hospitals that have patients in need of a donation.</a:t>
            </a:r>
          </a:p>
          <a:p>
            <a:endParaRPr lang="en-US" sz="1600" dirty="0">
              <a:solidFill>
                <a:schemeClr val="bg2">
                  <a:lumMod val="10000"/>
                </a:schemeClr>
              </a:solidFill>
              <a:latin typeface="+mj-lt"/>
              <a:cs typeface="Calibri" panose="020F0502020204030204" pitchFamily="34" charset="0"/>
            </a:endParaRPr>
          </a:p>
          <a:p>
            <a:pPr marL="457200" indent="-457200">
              <a:buFont typeface="Wingdings" panose="05000000000000000000" pitchFamily="2" charset="2"/>
              <a:buChar char="q"/>
            </a:pPr>
            <a:r>
              <a:rPr lang="en-US" sz="1600" dirty="0">
                <a:latin typeface="+mj-lt"/>
                <a:cs typeface="Calibri" panose="020F0502020204030204" pitchFamily="34" charset="0"/>
              </a:rPr>
              <a:t>Saving time for the medical sector in examining people By Helping people to know if they are eligible to donate </a:t>
            </a:r>
          </a:p>
          <a:p>
            <a:pPr marL="457200" indent="-457200">
              <a:buFont typeface="Wingdings" panose="05000000000000000000" pitchFamily="2" charset="2"/>
              <a:buChar char="q"/>
            </a:pPr>
            <a:endParaRPr lang="en-US" sz="1600" dirty="0">
              <a:latin typeface="+mj-lt"/>
              <a:cs typeface="Calibri" panose="020F0502020204030204" pitchFamily="34" charset="0"/>
            </a:endParaRPr>
          </a:p>
          <a:p>
            <a:pPr marL="457200" indent="-457200">
              <a:buFont typeface="Wingdings" panose="05000000000000000000" pitchFamily="2" charset="2"/>
              <a:buChar char="q"/>
            </a:pPr>
            <a:r>
              <a:rPr lang="en-US" sz="1600" dirty="0">
                <a:latin typeface="+mj-lt"/>
                <a:cs typeface="Calibri" panose="020F0502020204030204" pitchFamily="34" charset="0"/>
              </a:rPr>
              <a:t>Providing Google Maps helps people go directly to hospitals.</a:t>
            </a:r>
          </a:p>
          <a:p>
            <a:endParaRPr lang="en-US" sz="1600" dirty="0">
              <a:latin typeface="+mj-lt"/>
              <a:cs typeface="Calibri" panose="020F0502020204030204" pitchFamily="34" charset="0"/>
            </a:endParaRPr>
          </a:p>
          <a:p>
            <a:pPr marL="457200" indent="-457200">
              <a:buFont typeface="Wingdings" panose="05000000000000000000" pitchFamily="2" charset="2"/>
              <a:buChar char="q"/>
            </a:pPr>
            <a:r>
              <a:rPr lang="en-US" dirty="0">
                <a:latin typeface="+mj-lt"/>
              </a:rPr>
              <a:t>in this app we use OCR to understand CBC report and provide the result of the analysis to determine whether the person can donate or not </a:t>
            </a:r>
          </a:p>
          <a:p>
            <a:endParaRPr lang="en-US" dirty="0">
              <a:latin typeface="+mj-lt"/>
            </a:endParaRPr>
          </a:p>
          <a:p>
            <a:pPr marL="457200" indent="-457200">
              <a:buFont typeface="Wingdings" panose="05000000000000000000" pitchFamily="2" charset="2"/>
              <a:buChar char="q"/>
            </a:pPr>
            <a:r>
              <a:rPr lang="en-US" dirty="0">
                <a:latin typeface="+mj-lt"/>
              </a:rPr>
              <a:t>Within this app we use of a chatbot can predict a disease that would prevent a person from donating </a:t>
            </a:r>
          </a:p>
          <a:p>
            <a:pPr marL="457200" indent="-457200">
              <a:buFont typeface="Wingdings" panose="05000000000000000000" pitchFamily="2" charset="2"/>
              <a:buChar char="q"/>
            </a:pPr>
            <a:endParaRPr lang="en-US" dirty="0">
              <a:latin typeface="+mj-lt"/>
              <a:ea typeface="Calibri" panose="020F0502020204030204" pitchFamily="34" charset="0"/>
              <a:cs typeface="Arial" panose="020B0604020202020204" pitchFamily="34" charset="0"/>
            </a:endParaRPr>
          </a:p>
          <a:p>
            <a:pPr marL="457200" indent="-457200">
              <a:buFont typeface="Wingdings" panose="05000000000000000000" pitchFamily="2" charset="2"/>
              <a:buChar char="q"/>
            </a:pPr>
            <a:r>
              <a:rPr lang="en-US" dirty="0">
                <a:latin typeface="+mj-lt"/>
                <a:ea typeface="Calibri" panose="020F0502020204030204" pitchFamily="34" charset="0"/>
                <a:cs typeface="Arial" panose="020B0604020202020204" pitchFamily="34" charset="0"/>
              </a:rPr>
              <a:t>By integrating QR codes into the blood donation process, we can significantly enhance the experience for donors and improve the efficiency of blood collection for hospitals</a:t>
            </a:r>
            <a:endParaRPr lang="en-US" sz="1000" dirty="0">
              <a:latin typeface="+mj-lt"/>
              <a:ea typeface="Calibri" panose="020F0502020204030204" pitchFamily="34" charset="0"/>
              <a:cs typeface="Arial" panose="020B0604020202020204" pitchFamily="34" charset="0"/>
            </a:endParaRPr>
          </a:p>
          <a:p>
            <a:pPr marL="457200" indent="-457200">
              <a:buFont typeface="Wingdings" panose="05000000000000000000" pitchFamily="2" charset="2"/>
              <a:buChar char="q"/>
            </a:pPr>
            <a:endParaRPr lang="en-US" dirty="0">
              <a:latin typeface="+mj-lt"/>
            </a:endParaRPr>
          </a:p>
          <a:p>
            <a:pPr marL="457200" indent="-457200">
              <a:buFont typeface="Wingdings" panose="05000000000000000000" pitchFamily="2" charset="2"/>
              <a:buChar char="q"/>
            </a:pPr>
            <a:endParaRPr lang="en-US" dirty="0">
              <a:latin typeface="+mj-lt"/>
            </a:endParaRPr>
          </a:p>
        </p:txBody>
      </p:sp>
      <p:sp>
        <p:nvSpPr>
          <p:cNvPr id="1048702" name="TextBox 1"/>
          <p:cNvSpPr txBox="1"/>
          <p:nvPr/>
        </p:nvSpPr>
        <p:spPr>
          <a:xfrm>
            <a:off x="591047" y="4208721"/>
            <a:ext cx="8089900" cy="584775"/>
          </a:xfrm>
          <a:prstGeom prst="rect">
            <a:avLst/>
          </a:prstGeom>
          <a:noFill/>
        </p:spPr>
        <p:txBody>
          <a:bodyPr wrap="square">
            <a:spAutoFit/>
          </a:bodyPr>
          <a:lstStyle/>
          <a:p>
            <a:pPr marL="285750" indent="-285750">
              <a:buFont typeface="Wingdings" panose="05000000000000000000" pitchFamily="2" charset="2"/>
              <a:buChar char="q"/>
            </a:pPr>
            <a:r>
              <a:rPr lang="en-US" sz="1600" dirty="0">
                <a:latin typeface="Figtree Black"/>
                <a:cs typeface="Calibri" panose="020F0502020204030204" pitchFamily="34" charset="0"/>
              </a:rPr>
              <a:t>Utilize notifications to promptly request the needed blood type, ensuring timely donations to save lives.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01"/>
                                        </p:tgtEl>
                                        <p:attrNameLst>
                                          <p:attrName>style.visibility</p:attrName>
                                        </p:attrNameLst>
                                      </p:cBhvr>
                                      <p:to>
                                        <p:strVal val="visible"/>
                                      </p:to>
                                    </p:set>
                                    <p:animEffect transition="in" filter="fade">
                                      <p:cBhvr>
                                        <p:cTn id="7" dur="500"/>
                                        <p:tgtEl>
                                          <p:spTgt spid="1048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705"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mj-lt"/>
              </a:rPr>
              <a:t>Implementation</a:t>
            </a:r>
          </a:p>
        </p:txBody>
      </p:sp>
      <p:sp>
        <p:nvSpPr>
          <p:cNvPr id="1048706"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709" name="Title 4"/>
          <p:cNvSpPr>
            <a:spLocks noGrp="1"/>
          </p:cNvSpPr>
          <p:nvPr>
            <p:ph type="title"/>
          </p:nvPr>
        </p:nvSpPr>
        <p:spPr/>
        <p:txBody>
          <a:bodyPr/>
          <a:lstStyle/>
          <a:p>
            <a:r>
              <a:rPr lang="en-US" dirty="0">
                <a:latin typeface="+mj-lt"/>
              </a:rPr>
              <a:t>Dataset for blood donation</a:t>
            </a:r>
          </a:p>
        </p:txBody>
      </p:sp>
      <p:sp>
        <p:nvSpPr>
          <p:cNvPr id="1048710" name="TextBox 11"/>
          <p:cNvSpPr txBox="1"/>
          <p:nvPr/>
        </p:nvSpPr>
        <p:spPr>
          <a:xfrm>
            <a:off x="887158" y="1273107"/>
            <a:ext cx="7779354" cy="246221"/>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1600" dirty="0">
                <a:latin typeface="+mj-lt"/>
                <a:cs typeface="Calibri" panose="020F0502020204030204" pitchFamily="34" charset="0"/>
              </a:rPr>
              <a:t>Forming a sample categorized into children, men, and women. </a:t>
            </a:r>
          </a:p>
        </p:txBody>
      </p:sp>
      <p:sp>
        <p:nvSpPr>
          <p:cNvPr id="1048711" name="TextBox 11"/>
          <p:cNvSpPr txBox="1"/>
          <p:nvPr/>
        </p:nvSpPr>
        <p:spPr>
          <a:xfrm>
            <a:off x="868661" y="1677933"/>
            <a:ext cx="7779354" cy="492443"/>
          </a:xfrm>
          <a:prstGeom prst="rect">
            <a:avLst/>
          </a:prstGeom>
        </p:spPr>
        <p:txBody>
          <a:bodyPr wrap="square" lIns="0" tIns="0" rIns="0" bIns="0" rtlCol="0" anchor="t">
            <a:spAutoFit/>
          </a:bodyPr>
          <a:lstStyle/>
          <a:p>
            <a:pPr marL="457200" lvl="0" indent="-457200" defTabSz="914400" eaLnBrk="0" fontAlgn="base" hangingPunct="0">
              <a:spcBef>
                <a:spcPct val="0"/>
              </a:spcBef>
              <a:spcAft>
                <a:spcPct val="0"/>
              </a:spcAft>
              <a:buFont typeface="Wingdings" panose="05000000000000000000" pitchFamily="2" charset="2"/>
              <a:buChar char="q"/>
            </a:pPr>
            <a:r>
              <a:rPr lang="en-US" altLang="LID4096" sz="1600" dirty="0">
                <a:latin typeface="+mj-lt"/>
                <a:cs typeface="Calibri" panose="020F0502020204030204" pitchFamily="34" charset="0"/>
              </a:rPr>
              <a:t>The objective was to assess whether an individual is eligible for blood donation, based on specific criteria established by the world health organization. </a:t>
            </a:r>
          </a:p>
        </p:txBody>
      </p:sp>
      <p:sp>
        <p:nvSpPr>
          <p:cNvPr id="1048712" name="TextBox 11"/>
          <p:cNvSpPr txBox="1"/>
          <p:nvPr/>
        </p:nvSpPr>
        <p:spPr>
          <a:xfrm>
            <a:off x="869229" y="2259224"/>
            <a:ext cx="7779354" cy="246221"/>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1600" dirty="0">
                <a:latin typeface="+mj-lt"/>
                <a:cs typeface="Calibri" panose="020F0502020204030204" pitchFamily="34" charset="0"/>
              </a:rPr>
              <a:t>Forming a sample categorized into children, men, and women. </a:t>
            </a:r>
          </a:p>
        </p:txBody>
      </p:sp>
      <p:pic>
        <p:nvPicPr>
          <p:cNvPr id="2097156" name="Content Placeholder 5"/>
          <p:cNvPicPr>
            <a:picLocks noChangeAspect="1"/>
          </p:cNvPicPr>
          <p:nvPr/>
        </p:nvPicPr>
        <p:blipFill>
          <a:blip r:embed="rId3"/>
          <a:srcRect/>
          <a:stretch>
            <a:fillRect/>
          </a:stretch>
        </p:blipFill>
        <p:spPr>
          <a:xfrm>
            <a:off x="868662" y="2782959"/>
            <a:ext cx="7562214" cy="1896372"/>
          </a:xfrm>
          <a:prstGeom prst="rect">
            <a:avLst/>
          </a:prstGeom>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10"/>
                                        </p:tgtEl>
                                        <p:attrNameLst>
                                          <p:attrName>style.visibility</p:attrName>
                                        </p:attrNameLst>
                                      </p:cBhvr>
                                      <p:to>
                                        <p:strVal val="visible"/>
                                      </p:to>
                                    </p:set>
                                    <p:animEffect transition="in" filter="fade">
                                      <p:cBhvr>
                                        <p:cTn id="7" dur="500"/>
                                        <p:tgtEl>
                                          <p:spTgt spid="10487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711"/>
                                        </p:tgtEl>
                                        <p:attrNameLst>
                                          <p:attrName>style.visibility</p:attrName>
                                        </p:attrNameLst>
                                      </p:cBhvr>
                                      <p:to>
                                        <p:strVal val="visible"/>
                                      </p:to>
                                    </p:set>
                                    <p:animEffect transition="in" filter="fade">
                                      <p:cBhvr>
                                        <p:cTn id="12" dur="500"/>
                                        <p:tgtEl>
                                          <p:spTgt spid="10487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712"/>
                                        </p:tgtEl>
                                        <p:attrNameLst>
                                          <p:attrName>style.visibility</p:attrName>
                                        </p:attrNameLst>
                                      </p:cBhvr>
                                      <p:to>
                                        <p:strVal val="visible"/>
                                      </p:to>
                                    </p:set>
                                    <p:animEffect transition="in" filter="fade">
                                      <p:cBhvr>
                                        <p:cTn id="17" dur="500"/>
                                        <p:tgtEl>
                                          <p:spTgt spid="10487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7156"/>
                                        </p:tgtEl>
                                        <p:attrNameLst>
                                          <p:attrName>style.visibility</p:attrName>
                                        </p:attrNameLst>
                                      </p:cBhvr>
                                      <p:to>
                                        <p:strVal val="visible"/>
                                      </p:to>
                                    </p:set>
                                    <p:animEffect transition="in" filter="fade">
                                      <p:cBhvr>
                                        <p:cTn id="22" dur="500"/>
                                        <p:tgtEl>
                                          <p:spTgt spid="209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0" grpId="0"/>
      <p:bldP spid="1048711" grpId="0"/>
      <p:bldP spid="10487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Title 1"/>
          <p:cNvSpPr>
            <a:spLocks noGrp="1"/>
          </p:cNvSpPr>
          <p:nvPr>
            <p:ph type="title"/>
          </p:nvPr>
        </p:nvSpPr>
        <p:spPr/>
        <p:txBody>
          <a:bodyPr/>
          <a:lstStyle/>
          <a:p>
            <a:r>
              <a:rPr lang="en-US" dirty="0">
                <a:latin typeface="+mj-lt"/>
              </a:rPr>
              <a:t>Dataset for Disease</a:t>
            </a:r>
          </a:p>
        </p:txBody>
      </p:sp>
      <p:sp>
        <p:nvSpPr>
          <p:cNvPr id="1048716" name="TextBox 4"/>
          <p:cNvSpPr txBox="1"/>
          <p:nvPr/>
        </p:nvSpPr>
        <p:spPr>
          <a:xfrm>
            <a:off x="722376" y="1062815"/>
            <a:ext cx="7566218" cy="307777"/>
          </a:xfrm>
          <a:prstGeom prst="rect">
            <a:avLst/>
          </a:prstGeom>
          <a:noFill/>
        </p:spPr>
        <p:txBody>
          <a:bodyPr wrap="square">
            <a:spAutoFit/>
          </a:bodyPr>
          <a:lstStyle/>
          <a:p>
            <a:pPr marL="285750" indent="-285750" algn="l" rtl="0" fontAlgn="base">
              <a:buFont typeface="Wingdings" panose="05000000000000000000" pitchFamily="2" charset="2"/>
              <a:buChar char="q"/>
            </a:pPr>
            <a:r>
              <a:rPr lang="en-US" b="0" i="0" dirty="0">
                <a:solidFill>
                  <a:srgbClr val="0D0D0D"/>
                </a:solidFill>
                <a:effectLst/>
                <a:highlight>
                  <a:srgbClr val="FFFFFF"/>
                </a:highlight>
                <a:latin typeface="+mj-lt"/>
              </a:rPr>
              <a:t>a meticulously curated dataset, which provides essential details about the disease,</a:t>
            </a:r>
            <a:endParaRPr lang="en-US" b="0" i="0" dirty="0">
              <a:solidFill>
                <a:srgbClr val="000000"/>
              </a:solidFill>
              <a:effectLst/>
              <a:highlight>
                <a:srgbClr val="FFFFFF"/>
              </a:highlight>
              <a:latin typeface="+mj-lt"/>
            </a:endParaRPr>
          </a:p>
        </p:txBody>
      </p:sp>
      <p:sp>
        <p:nvSpPr>
          <p:cNvPr id="1048717" name="TextBox 6"/>
          <p:cNvSpPr txBox="1"/>
          <p:nvPr/>
        </p:nvSpPr>
        <p:spPr>
          <a:xfrm>
            <a:off x="722376" y="1458124"/>
            <a:ext cx="7566218" cy="523220"/>
          </a:xfrm>
          <a:prstGeom prst="rect">
            <a:avLst/>
          </a:prstGeom>
          <a:noFill/>
        </p:spPr>
        <p:txBody>
          <a:bodyPr wrap="square">
            <a:spAutoFit/>
          </a:bodyPr>
          <a:lstStyle/>
          <a:p>
            <a:pPr marL="285750" indent="-285750" algn="l" rtl="0" fontAlgn="base">
              <a:buFont typeface="Wingdings" panose="05000000000000000000" pitchFamily="2" charset="2"/>
              <a:buChar char="q"/>
            </a:pPr>
            <a:r>
              <a:rPr lang="en-US" sz="1400" b="0" i="0" dirty="0">
                <a:solidFill>
                  <a:srgbClr val="0D0D0D"/>
                </a:solidFill>
                <a:effectLst/>
                <a:highlight>
                  <a:srgbClr val="FFFFFF"/>
                </a:highlight>
                <a:latin typeface="+mj-lt"/>
              </a:rPr>
              <a:t>The dataset is divided into two columns: "label" and "text", where the "label" column contains the disease label associated with each symptom description. </a:t>
            </a:r>
            <a:endParaRPr lang="en-US" b="0" i="0" dirty="0">
              <a:solidFill>
                <a:srgbClr val="000000"/>
              </a:solidFill>
              <a:effectLst/>
              <a:highlight>
                <a:srgbClr val="FFFFFF"/>
              </a:highlight>
              <a:latin typeface="+mj-lt"/>
            </a:endParaRPr>
          </a:p>
        </p:txBody>
      </p:sp>
      <p:pic>
        <p:nvPicPr>
          <p:cNvPr id="2097157" name="Picture 8" descr="A screenshot of a computer  Description automatically generated"/>
          <p:cNvPicPr>
            <a:picLocks noChangeAspect="1"/>
          </p:cNvPicPr>
          <p:nvPr/>
        </p:nvPicPr>
        <p:blipFill>
          <a:blip r:embed="rId2"/>
          <a:stretch>
            <a:fillRect/>
          </a:stretch>
        </p:blipFill>
        <p:spPr>
          <a:xfrm>
            <a:off x="629407" y="2644390"/>
            <a:ext cx="7885186" cy="2135121"/>
          </a:xfrm>
          <a:prstGeom prst="rect">
            <a:avLst/>
          </a:prstGeom>
        </p:spPr>
      </p:pic>
      <p:sp>
        <p:nvSpPr>
          <p:cNvPr id="1048718" name="TextBox 10"/>
          <p:cNvSpPr txBox="1"/>
          <p:nvPr/>
        </p:nvSpPr>
        <p:spPr>
          <a:xfrm>
            <a:off x="722376" y="1981344"/>
            <a:ext cx="7204588" cy="523220"/>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D0D0D"/>
                </a:solidFill>
                <a:effectLst/>
                <a:latin typeface="+mj-lt"/>
              </a:rPr>
              <a:t>The dataset includes 42 diseases with 50 symptom descriptions, providing a comprehensive overview of common health conditions.</a:t>
            </a:r>
            <a:endParaRPr lang="en-US" dirty="0">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1048589" name="Google Shape;29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a:t>
            </a:r>
          </a:p>
        </p:txBody>
      </p:sp>
      <p:sp>
        <p:nvSpPr>
          <p:cNvPr id="1048590" name="TextBox 21"/>
          <p:cNvSpPr txBox="1"/>
          <p:nvPr/>
        </p:nvSpPr>
        <p:spPr>
          <a:xfrm>
            <a:off x="2688212" y="1388398"/>
            <a:ext cx="1642487" cy="425958"/>
          </a:xfrm>
          <a:prstGeom prst="rect">
            <a:avLst/>
          </a:prstGeom>
        </p:spPr>
        <p:txBody>
          <a:bodyPr wrap="square" lIns="0" tIns="0" rIns="0" bIns="0" rtlCol="0" anchor="t">
            <a:spAutoFit/>
          </a:bodyPr>
          <a:lstStyle/>
          <a:p>
            <a:pPr algn="ctr">
              <a:lnSpc>
                <a:spcPts val="3354"/>
              </a:lnSpc>
            </a:pPr>
            <a:r>
              <a:rPr lang="en-US" sz="1200" b="1" dirty="0">
                <a:latin typeface="Figtree Black"/>
              </a:rPr>
              <a:t>Ahmed Abd Elnasser Ali</a:t>
            </a:r>
            <a:endParaRPr lang="zh-CN" altLang="en-US"/>
          </a:p>
        </p:txBody>
      </p:sp>
      <p:sp>
        <p:nvSpPr>
          <p:cNvPr id="1048591" name="TextBox 22"/>
          <p:cNvSpPr txBox="1"/>
          <p:nvPr/>
        </p:nvSpPr>
        <p:spPr>
          <a:xfrm>
            <a:off x="2764413" y="1679430"/>
            <a:ext cx="1417662" cy="388874"/>
          </a:xfrm>
          <a:prstGeom prst="rect">
            <a:avLst/>
          </a:prstGeom>
        </p:spPr>
        <p:txBody>
          <a:bodyPr wrap="square" lIns="0" tIns="0" rIns="0" bIns="0" rtlCol="0" anchor="t">
            <a:spAutoFit/>
          </a:bodyPr>
          <a:lstStyle/>
          <a:p>
            <a:pPr algn="ctr">
              <a:lnSpc>
                <a:spcPts val="3062"/>
              </a:lnSpc>
            </a:pPr>
            <a:r>
              <a:rPr lang="en-US" sz="1000" dirty="0">
                <a:latin typeface="Figtree Black"/>
              </a:rPr>
              <a:t>20-00246</a:t>
            </a:r>
          </a:p>
        </p:txBody>
      </p:sp>
      <p:sp>
        <p:nvSpPr>
          <p:cNvPr id="1048592" name="TextBox 21"/>
          <p:cNvSpPr txBox="1"/>
          <p:nvPr/>
        </p:nvSpPr>
        <p:spPr>
          <a:xfrm>
            <a:off x="4682113" y="1406381"/>
            <a:ext cx="1417662" cy="425958"/>
          </a:xfrm>
          <a:prstGeom prst="rect">
            <a:avLst/>
          </a:prstGeom>
        </p:spPr>
        <p:txBody>
          <a:bodyPr wrap="square" lIns="0" tIns="0" rIns="0" bIns="0" rtlCol="0" anchor="t">
            <a:spAutoFit/>
          </a:bodyPr>
          <a:lstStyle/>
          <a:p>
            <a:pPr algn="ctr">
              <a:lnSpc>
                <a:spcPts val="3354"/>
              </a:lnSpc>
            </a:pPr>
            <a:r>
              <a:rPr lang="en-US" sz="1200" b="1" dirty="0">
                <a:latin typeface="Figtree Black"/>
              </a:rPr>
              <a:t>Daniel Adel Helmy</a:t>
            </a:r>
          </a:p>
        </p:txBody>
      </p:sp>
      <p:sp>
        <p:nvSpPr>
          <p:cNvPr id="1048593" name="TextBox 22"/>
          <p:cNvSpPr txBox="1"/>
          <p:nvPr/>
        </p:nvSpPr>
        <p:spPr>
          <a:xfrm>
            <a:off x="4542413" y="1697413"/>
            <a:ext cx="1417662" cy="388874"/>
          </a:xfrm>
          <a:prstGeom prst="rect">
            <a:avLst/>
          </a:prstGeom>
        </p:spPr>
        <p:txBody>
          <a:bodyPr wrap="square" lIns="0" tIns="0" rIns="0" bIns="0" rtlCol="0" anchor="t">
            <a:spAutoFit/>
          </a:bodyPr>
          <a:lstStyle/>
          <a:p>
            <a:pPr algn="ctr">
              <a:lnSpc>
                <a:spcPts val="3062"/>
              </a:lnSpc>
            </a:pPr>
            <a:r>
              <a:rPr lang="en-US" sz="1000" dirty="0">
                <a:latin typeface="Figtree Black"/>
              </a:rPr>
              <a:t>20-00734</a:t>
            </a:r>
          </a:p>
        </p:txBody>
      </p:sp>
      <p:sp>
        <p:nvSpPr>
          <p:cNvPr id="1048594" name="TextBox 21"/>
          <p:cNvSpPr txBox="1"/>
          <p:nvPr/>
        </p:nvSpPr>
        <p:spPr>
          <a:xfrm>
            <a:off x="1504872" y="2377890"/>
            <a:ext cx="1417662" cy="425957"/>
          </a:xfrm>
          <a:prstGeom prst="rect">
            <a:avLst/>
          </a:prstGeom>
        </p:spPr>
        <p:txBody>
          <a:bodyPr wrap="square" lIns="0" tIns="0" rIns="0" bIns="0" rtlCol="0" anchor="t">
            <a:spAutoFit/>
          </a:bodyPr>
          <a:lstStyle/>
          <a:p>
            <a:pPr algn="ctr">
              <a:lnSpc>
                <a:spcPts val="3354"/>
              </a:lnSpc>
            </a:pPr>
            <a:r>
              <a:rPr lang="en-US" sz="1200" b="1" dirty="0">
                <a:latin typeface="Figtree Black"/>
              </a:rPr>
              <a:t>Mario Maher Melek</a:t>
            </a:r>
          </a:p>
        </p:txBody>
      </p:sp>
      <p:sp>
        <p:nvSpPr>
          <p:cNvPr id="1048595" name="TextBox 21"/>
          <p:cNvSpPr txBox="1"/>
          <p:nvPr/>
        </p:nvSpPr>
        <p:spPr>
          <a:xfrm>
            <a:off x="6599717" y="1392197"/>
            <a:ext cx="1845783" cy="425958"/>
          </a:xfrm>
          <a:prstGeom prst="rect">
            <a:avLst/>
          </a:prstGeom>
        </p:spPr>
        <p:txBody>
          <a:bodyPr wrap="square" lIns="0" tIns="0" rIns="0" bIns="0" rtlCol="0" anchor="t">
            <a:spAutoFit/>
          </a:bodyPr>
          <a:lstStyle/>
          <a:p>
            <a:pPr algn="ctr">
              <a:lnSpc>
                <a:spcPts val="3354"/>
              </a:lnSpc>
            </a:pPr>
            <a:r>
              <a:rPr lang="en-US" sz="1200" b="1" dirty="0">
                <a:latin typeface="Figtree Black"/>
              </a:rPr>
              <a:t>Mohammed Soliman Hassan</a:t>
            </a:r>
          </a:p>
        </p:txBody>
      </p:sp>
      <p:sp>
        <p:nvSpPr>
          <p:cNvPr id="1048596" name="TextBox 22"/>
          <p:cNvSpPr txBox="1"/>
          <p:nvPr/>
        </p:nvSpPr>
        <p:spPr>
          <a:xfrm>
            <a:off x="6701413" y="1710113"/>
            <a:ext cx="1417662" cy="388874"/>
          </a:xfrm>
          <a:prstGeom prst="rect">
            <a:avLst/>
          </a:prstGeom>
        </p:spPr>
        <p:txBody>
          <a:bodyPr wrap="square" lIns="0" tIns="0" rIns="0" bIns="0" rtlCol="0" anchor="t">
            <a:spAutoFit/>
          </a:bodyPr>
          <a:lstStyle/>
          <a:p>
            <a:pPr algn="ctr">
              <a:lnSpc>
                <a:spcPts val="3062"/>
              </a:lnSpc>
            </a:pPr>
            <a:r>
              <a:rPr lang="en-US" sz="1000" dirty="0">
                <a:latin typeface="Figtree Black"/>
              </a:rPr>
              <a:t>20-00262</a:t>
            </a:r>
          </a:p>
        </p:txBody>
      </p:sp>
      <p:sp>
        <p:nvSpPr>
          <p:cNvPr id="1048597" name="TextBox 21"/>
          <p:cNvSpPr txBox="1"/>
          <p:nvPr/>
        </p:nvSpPr>
        <p:spPr>
          <a:xfrm>
            <a:off x="3595144" y="2383118"/>
            <a:ext cx="1417662" cy="425957"/>
          </a:xfrm>
          <a:prstGeom prst="rect">
            <a:avLst/>
          </a:prstGeom>
        </p:spPr>
        <p:txBody>
          <a:bodyPr wrap="square" lIns="0" tIns="0" rIns="0" bIns="0" rtlCol="0" anchor="t">
            <a:spAutoFit/>
          </a:bodyPr>
          <a:lstStyle/>
          <a:p>
            <a:pPr algn="ctr">
              <a:lnSpc>
                <a:spcPts val="3354"/>
              </a:lnSpc>
            </a:pPr>
            <a:r>
              <a:rPr lang="en-US" sz="1200" b="1" dirty="0">
                <a:latin typeface="Figtree Black"/>
              </a:rPr>
              <a:t>Maria Asaad Halem</a:t>
            </a:r>
          </a:p>
        </p:txBody>
      </p:sp>
      <p:sp>
        <p:nvSpPr>
          <p:cNvPr id="1048598" name="TextBox 22"/>
          <p:cNvSpPr txBox="1"/>
          <p:nvPr/>
        </p:nvSpPr>
        <p:spPr>
          <a:xfrm>
            <a:off x="3595144" y="2674150"/>
            <a:ext cx="1417662" cy="388874"/>
          </a:xfrm>
          <a:prstGeom prst="rect">
            <a:avLst/>
          </a:prstGeom>
        </p:spPr>
        <p:txBody>
          <a:bodyPr wrap="square" lIns="0" tIns="0" rIns="0" bIns="0" rtlCol="0" anchor="t">
            <a:spAutoFit/>
          </a:bodyPr>
          <a:lstStyle/>
          <a:p>
            <a:pPr algn="ctr">
              <a:lnSpc>
                <a:spcPts val="3062"/>
              </a:lnSpc>
            </a:pPr>
            <a:r>
              <a:rPr lang="en-US" sz="1000" dirty="0">
                <a:latin typeface="Figtree Black"/>
              </a:rPr>
              <a:t>20-01339</a:t>
            </a:r>
          </a:p>
        </p:txBody>
      </p:sp>
      <p:sp>
        <p:nvSpPr>
          <p:cNvPr id="1048599" name="TextBox 21"/>
          <p:cNvSpPr txBox="1"/>
          <p:nvPr/>
        </p:nvSpPr>
        <p:spPr>
          <a:xfrm>
            <a:off x="5492219" y="2413000"/>
            <a:ext cx="1417662" cy="425958"/>
          </a:xfrm>
          <a:prstGeom prst="rect">
            <a:avLst/>
          </a:prstGeom>
        </p:spPr>
        <p:txBody>
          <a:bodyPr wrap="square" lIns="0" tIns="0" rIns="0" bIns="0" rtlCol="0" anchor="t">
            <a:spAutoFit/>
          </a:bodyPr>
          <a:lstStyle/>
          <a:p>
            <a:pPr algn="ctr">
              <a:lnSpc>
                <a:spcPts val="3354"/>
              </a:lnSpc>
            </a:pPr>
            <a:r>
              <a:rPr lang="en-US" sz="1200" b="1" dirty="0">
                <a:latin typeface="Figtree Black"/>
              </a:rPr>
              <a:t>Marina Adel Shawky</a:t>
            </a:r>
          </a:p>
        </p:txBody>
      </p:sp>
      <p:sp>
        <p:nvSpPr>
          <p:cNvPr id="1048600" name="TextBox 22"/>
          <p:cNvSpPr txBox="1"/>
          <p:nvPr/>
        </p:nvSpPr>
        <p:spPr>
          <a:xfrm>
            <a:off x="5492219" y="2704032"/>
            <a:ext cx="1417662" cy="388874"/>
          </a:xfrm>
          <a:prstGeom prst="rect">
            <a:avLst/>
          </a:prstGeom>
        </p:spPr>
        <p:txBody>
          <a:bodyPr wrap="square" lIns="0" tIns="0" rIns="0" bIns="0" rtlCol="0" anchor="t">
            <a:spAutoFit/>
          </a:bodyPr>
          <a:lstStyle/>
          <a:p>
            <a:pPr algn="ctr">
              <a:lnSpc>
                <a:spcPts val="3062"/>
              </a:lnSpc>
            </a:pPr>
            <a:r>
              <a:rPr lang="en-US" sz="1000" dirty="0">
                <a:latin typeface="Figtree Black"/>
              </a:rPr>
              <a:t>20-01275</a:t>
            </a:r>
          </a:p>
        </p:txBody>
      </p:sp>
      <p:sp>
        <p:nvSpPr>
          <p:cNvPr id="1048601" name="TextBox 21"/>
          <p:cNvSpPr txBox="1"/>
          <p:nvPr/>
        </p:nvSpPr>
        <p:spPr>
          <a:xfrm>
            <a:off x="948313" y="1398034"/>
            <a:ext cx="1417662" cy="425958"/>
          </a:xfrm>
          <a:prstGeom prst="rect">
            <a:avLst/>
          </a:prstGeom>
        </p:spPr>
        <p:txBody>
          <a:bodyPr wrap="square" lIns="0" tIns="0" rIns="0" bIns="0" rtlCol="0" anchor="t">
            <a:spAutoFit/>
          </a:bodyPr>
          <a:lstStyle/>
          <a:p>
            <a:pPr algn="ctr">
              <a:lnSpc>
                <a:spcPts val="3354"/>
              </a:lnSpc>
            </a:pPr>
            <a:r>
              <a:rPr lang="en-US" sz="1200" b="1" dirty="0">
                <a:latin typeface="Figtree Black"/>
              </a:rPr>
              <a:t>Ahmed Tarek Radwan</a:t>
            </a:r>
          </a:p>
        </p:txBody>
      </p:sp>
      <p:sp>
        <p:nvSpPr>
          <p:cNvPr id="1048602" name="TextBox 22"/>
          <p:cNvSpPr txBox="1"/>
          <p:nvPr/>
        </p:nvSpPr>
        <p:spPr>
          <a:xfrm>
            <a:off x="913656" y="1689066"/>
            <a:ext cx="1417662" cy="388874"/>
          </a:xfrm>
          <a:prstGeom prst="rect">
            <a:avLst/>
          </a:prstGeom>
        </p:spPr>
        <p:txBody>
          <a:bodyPr wrap="square" lIns="0" tIns="0" rIns="0" bIns="0" rtlCol="0" anchor="t">
            <a:spAutoFit/>
          </a:bodyPr>
          <a:lstStyle/>
          <a:p>
            <a:pPr algn="ctr">
              <a:lnSpc>
                <a:spcPts val="3062"/>
              </a:lnSpc>
            </a:pPr>
            <a:r>
              <a:rPr lang="en-US" sz="1000" dirty="0">
                <a:latin typeface="Figtree Black"/>
              </a:rPr>
              <a:t>20-00882</a:t>
            </a:r>
          </a:p>
        </p:txBody>
      </p:sp>
      <p:sp>
        <p:nvSpPr>
          <p:cNvPr id="1048603" name="TextBox 21"/>
          <p:cNvSpPr txBox="1"/>
          <p:nvPr/>
        </p:nvSpPr>
        <p:spPr>
          <a:xfrm>
            <a:off x="5315875" y="3643150"/>
            <a:ext cx="1820609" cy="425958"/>
          </a:xfrm>
          <a:prstGeom prst="rect">
            <a:avLst/>
          </a:prstGeom>
        </p:spPr>
        <p:txBody>
          <a:bodyPr wrap="square" lIns="0" tIns="0" rIns="0" bIns="0" rtlCol="0" anchor="t">
            <a:spAutoFit/>
          </a:bodyPr>
          <a:lstStyle/>
          <a:p>
            <a:pPr algn="ctr">
              <a:lnSpc>
                <a:spcPts val="3354"/>
              </a:lnSpc>
            </a:pPr>
            <a:r>
              <a:rPr lang="en-US" sz="1100" b="1" dirty="0">
                <a:latin typeface="Figtree Black"/>
                <a:cs typeface="Calibri" panose="020F0502020204030204" pitchFamily="34" charset="0"/>
              </a:rPr>
              <a:t>T.A. Mohamed Mustafa</a:t>
            </a:r>
          </a:p>
        </p:txBody>
      </p:sp>
      <p:sp>
        <p:nvSpPr>
          <p:cNvPr id="1048604" name="TextBox 22"/>
          <p:cNvSpPr txBox="1"/>
          <p:nvPr/>
        </p:nvSpPr>
        <p:spPr>
          <a:xfrm>
            <a:off x="5542072" y="4091067"/>
            <a:ext cx="1594412" cy="381000"/>
          </a:xfrm>
          <a:prstGeom prst="rect">
            <a:avLst/>
          </a:prstGeom>
        </p:spPr>
        <p:txBody>
          <a:bodyPr wrap="square" lIns="0" tIns="0" rIns="0" bIns="0" rtlCol="0" anchor="t">
            <a:spAutoFit/>
          </a:bodyPr>
          <a:lstStyle/>
          <a:p>
            <a:pPr algn="ctr"/>
            <a:r>
              <a:rPr lang="en-US" sz="1000" dirty="0">
                <a:latin typeface="Figtree Black"/>
                <a:ea typeface="Times New Roman"/>
                <a:cs typeface="Times New Roman" pitchFamily="18" charset="0"/>
              </a:rPr>
              <a:t>Teacher Assistant in Computer and Information Technology</a:t>
            </a:r>
          </a:p>
          <a:p>
            <a:pPr algn="ctr"/>
            <a:r>
              <a:rPr lang="en-US" sz="1000" dirty="0">
                <a:latin typeface="Figtree Black"/>
                <a:ea typeface="Times New Roman"/>
                <a:cs typeface="Times New Roman" pitchFamily="18" charset="0"/>
              </a:rPr>
              <a:t>Egyptian E-Learning University</a:t>
            </a:r>
          </a:p>
        </p:txBody>
      </p:sp>
      <p:sp>
        <p:nvSpPr>
          <p:cNvPr id="1048605" name="TextBox 21"/>
          <p:cNvSpPr txBox="1"/>
          <p:nvPr/>
        </p:nvSpPr>
        <p:spPr>
          <a:xfrm>
            <a:off x="1844917" y="3658608"/>
            <a:ext cx="1417662" cy="425957"/>
          </a:xfrm>
          <a:prstGeom prst="rect">
            <a:avLst/>
          </a:prstGeom>
        </p:spPr>
        <p:txBody>
          <a:bodyPr wrap="square" lIns="0" tIns="0" rIns="0" bIns="0" rtlCol="0" anchor="t">
            <a:spAutoFit/>
          </a:bodyPr>
          <a:lstStyle/>
          <a:p>
            <a:pPr algn="ctr">
              <a:lnSpc>
                <a:spcPts val="3354"/>
              </a:lnSpc>
            </a:pPr>
            <a:r>
              <a:rPr lang="en-US" b="1" dirty="0">
                <a:solidFill>
                  <a:schemeClr val="tx1">
                    <a:lumMod val="95000"/>
                    <a:lumOff val="5000"/>
                  </a:schemeClr>
                </a:solidFill>
                <a:latin typeface="Figtree Black"/>
                <a:ea typeface="Times New Roman"/>
                <a:cs typeface="Calibri" panose="020F0502020204030204" pitchFamily="34" charset="0"/>
              </a:rPr>
              <a:t>Dr.</a:t>
            </a:r>
            <a:r>
              <a:rPr lang="en-US" b="1" i="0" dirty="0">
                <a:solidFill>
                  <a:schemeClr val="tx1">
                    <a:lumMod val="95000"/>
                    <a:lumOff val="5000"/>
                  </a:schemeClr>
                </a:solidFill>
                <a:effectLst/>
                <a:latin typeface="Figtree Black"/>
                <a:cs typeface="Calibri" panose="020F0502020204030204" pitchFamily="34" charset="0"/>
              </a:rPr>
              <a:t> Mayar Ali</a:t>
            </a:r>
            <a:endParaRPr lang="en-US" b="1" dirty="0">
              <a:solidFill>
                <a:schemeClr val="tx1">
                  <a:lumMod val="95000"/>
                  <a:lumOff val="5000"/>
                </a:schemeClr>
              </a:solidFill>
              <a:latin typeface="Figtree Black"/>
              <a:cs typeface="Calibri" panose="020F0502020204030204" pitchFamily="34" charset="0"/>
            </a:endParaRPr>
          </a:p>
        </p:txBody>
      </p:sp>
      <p:sp>
        <p:nvSpPr>
          <p:cNvPr id="1048606" name="TextBox 22"/>
          <p:cNvSpPr txBox="1"/>
          <p:nvPr/>
        </p:nvSpPr>
        <p:spPr>
          <a:xfrm>
            <a:off x="1844916" y="4117961"/>
            <a:ext cx="1594411" cy="381001"/>
          </a:xfrm>
          <a:prstGeom prst="rect">
            <a:avLst/>
          </a:prstGeom>
        </p:spPr>
        <p:txBody>
          <a:bodyPr wrap="square" lIns="0" tIns="0" rIns="0" bIns="0" rtlCol="0" anchor="t">
            <a:spAutoFit/>
          </a:bodyPr>
          <a:lstStyle/>
          <a:p>
            <a:pPr algn="ctr"/>
            <a:r>
              <a:rPr lang="en-US" sz="1000" dirty="0">
                <a:latin typeface="Figtree Black"/>
                <a:ea typeface="Times New Roman"/>
                <a:cs typeface="Times New Roman" pitchFamily="18" charset="0"/>
              </a:rPr>
              <a:t>lecturer in Computer and Information Technology</a:t>
            </a:r>
          </a:p>
          <a:p>
            <a:pPr algn="ctr"/>
            <a:r>
              <a:rPr lang="en-US" sz="1000" dirty="0">
                <a:latin typeface="Figtree Black"/>
                <a:ea typeface="Times New Roman"/>
                <a:cs typeface="Times New Roman" pitchFamily="18" charset="0"/>
              </a:rPr>
              <a:t>Egyptian E-Learning University</a:t>
            </a:r>
          </a:p>
        </p:txBody>
      </p:sp>
      <p:sp>
        <p:nvSpPr>
          <p:cNvPr id="1048607" name="TextBox 22"/>
          <p:cNvSpPr txBox="1"/>
          <p:nvPr/>
        </p:nvSpPr>
        <p:spPr>
          <a:xfrm>
            <a:off x="1406262" y="2703066"/>
            <a:ext cx="1358151" cy="388874"/>
          </a:xfrm>
          <a:prstGeom prst="rect">
            <a:avLst/>
          </a:prstGeom>
        </p:spPr>
        <p:txBody>
          <a:bodyPr wrap="square" lIns="0" tIns="0" rIns="0" bIns="0" rtlCol="0" anchor="t">
            <a:spAutoFit/>
          </a:bodyPr>
          <a:lstStyle/>
          <a:p>
            <a:pPr algn="ctr">
              <a:lnSpc>
                <a:spcPts val="3062"/>
              </a:lnSpc>
            </a:pPr>
            <a:r>
              <a:rPr lang="en-US" sz="1000" dirty="0">
                <a:latin typeface="Figtree Black"/>
              </a:rPr>
              <a:t>20-00359</a:t>
            </a:r>
          </a:p>
        </p:txBody>
      </p:sp>
      <p:sp>
        <p:nvSpPr>
          <p:cNvPr id="1048608" name="TextBox 19"/>
          <p:cNvSpPr txBox="1"/>
          <p:nvPr/>
        </p:nvSpPr>
        <p:spPr>
          <a:xfrm>
            <a:off x="3360122" y="3377838"/>
            <a:ext cx="3911505" cy="269241"/>
          </a:xfrm>
          <a:prstGeom prst="rect">
            <a:avLst/>
          </a:prstGeom>
          <a:noFill/>
        </p:spPr>
        <p:txBody>
          <a:bodyPr wrap="square" rtlCol="0">
            <a:spAutoFit/>
          </a:bodyPr>
          <a:lstStyle/>
          <a:p>
            <a:r>
              <a:rPr lang="en-US" b="1" i="0" u="sng" dirty="0">
                <a:solidFill>
                  <a:schemeClr val="bg1">
                    <a:lumMod val="10000"/>
                  </a:schemeClr>
                </a:solidFill>
                <a:effectLst/>
                <a:latin typeface="Figtree Black"/>
              </a:rPr>
              <a:t>Under</a:t>
            </a:r>
            <a:r>
              <a:rPr lang="en-US" b="1" i="0" u="sng" dirty="0">
                <a:solidFill>
                  <a:schemeClr val="bg1">
                    <a:lumMod val="10000"/>
                  </a:schemeClr>
                </a:solidFill>
                <a:effectLst/>
                <a:latin typeface="gg sans"/>
              </a:rPr>
              <a:t> the Supervision of</a:t>
            </a:r>
            <a:endParaRPr lang="LID4096" b="1" u="sng" dirty="0">
              <a:solidFill>
                <a:schemeClr val="bg1">
                  <a:lumMod val="1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Title 1"/>
          <p:cNvSpPr>
            <a:spLocks noGrp="1"/>
          </p:cNvSpPr>
          <p:nvPr>
            <p:ph type="title"/>
          </p:nvPr>
        </p:nvSpPr>
        <p:spPr>
          <a:xfrm>
            <a:off x="717750" y="363989"/>
            <a:ext cx="7708500" cy="572700"/>
          </a:xfrm>
        </p:spPr>
        <p:txBody>
          <a:bodyPr/>
          <a:lstStyle/>
          <a:p>
            <a:r>
              <a:rPr lang="en-US" dirty="0">
                <a:latin typeface="+mj-lt"/>
              </a:rPr>
              <a:t>Dataset for </a:t>
            </a:r>
            <a:r>
              <a:rPr lang="en-US" b="0" i="0" dirty="0">
                <a:solidFill>
                  <a:srgbClr val="000000"/>
                </a:solidFill>
                <a:effectLst/>
                <a:latin typeface="+mj-lt"/>
              </a:rPr>
              <a:t>precaution</a:t>
            </a:r>
            <a:endParaRPr lang="en-US" dirty="0">
              <a:latin typeface="+mj-lt"/>
            </a:endParaRPr>
          </a:p>
        </p:txBody>
      </p:sp>
      <p:sp>
        <p:nvSpPr>
          <p:cNvPr id="1048720" name="TextBox 4"/>
          <p:cNvSpPr txBox="1"/>
          <p:nvPr/>
        </p:nvSpPr>
        <p:spPr>
          <a:xfrm>
            <a:off x="717750" y="822717"/>
            <a:ext cx="7566218" cy="738664"/>
          </a:xfrm>
          <a:prstGeom prst="rect">
            <a:avLst/>
          </a:prstGeom>
          <a:noFill/>
        </p:spPr>
        <p:txBody>
          <a:bodyPr wrap="square">
            <a:spAutoFit/>
          </a:bodyPr>
          <a:lstStyle/>
          <a:p>
            <a:pPr marL="285750" indent="-285750" algn="l" rtl="0" fontAlgn="base">
              <a:buFont typeface="Wingdings" panose="05000000000000000000" pitchFamily="2" charset="2"/>
              <a:buChar char="q"/>
            </a:pPr>
            <a:r>
              <a:rPr lang="en-US" b="0" i="0" dirty="0">
                <a:solidFill>
                  <a:srgbClr val="0D0D0D"/>
                </a:solidFill>
                <a:effectLst/>
                <a:highlight>
                  <a:srgbClr val="FFFFFF"/>
                </a:highlight>
                <a:latin typeface="+mj-lt"/>
              </a:rPr>
              <a:t>The chatbot utilizes the "</a:t>
            </a:r>
            <a:r>
              <a:rPr lang="en-US" b="0" i="0" dirty="0">
                <a:solidFill>
                  <a:srgbClr val="000000"/>
                </a:solidFill>
                <a:effectLst/>
                <a:highlight>
                  <a:srgbClr val="FFFFFF"/>
                </a:highlight>
                <a:latin typeface="+mj-lt"/>
              </a:rPr>
              <a:t> symptom_precaution</a:t>
            </a:r>
            <a:r>
              <a:rPr lang="en-US" b="0" i="0" dirty="0">
                <a:solidFill>
                  <a:srgbClr val="0D0D0D"/>
                </a:solidFill>
                <a:effectLst/>
                <a:highlight>
                  <a:srgbClr val="FFFFFF"/>
                </a:highlight>
                <a:latin typeface="+mj-lt"/>
              </a:rPr>
              <a:t> " a meticulously curated dataset, Which provides precise details on how to deal with the disease</a:t>
            </a:r>
            <a:endParaRPr lang="en-US" sz="1100" b="0" i="0" dirty="0">
              <a:solidFill>
                <a:srgbClr val="000000"/>
              </a:solidFill>
              <a:effectLst/>
              <a:highlight>
                <a:srgbClr val="FFFFFF"/>
              </a:highlight>
              <a:latin typeface="+mj-lt"/>
            </a:endParaRPr>
          </a:p>
          <a:p>
            <a:pPr marL="285750" indent="-285750" algn="l" rtl="0" fontAlgn="base">
              <a:buFont typeface="Wingdings" panose="05000000000000000000" pitchFamily="2" charset="2"/>
              <a:buChar char="q"/>
            </a:pPr>
            <a:endParaRPr lang="en-US" b="0" i="0" dirty="0">
              <a:solidFill>
                <a:srgbClr val="000000"/>
              </a:solidFill>
              <a:effectLst/>
              <a:highlight>
                <a:srgbClr val="FFFFFF"/>
              </a:highlight>
              <a:latin typeface="+mj-lt"/>
            </a:endParaRPr>
          </a:p>
        </p:txBody>
      </p:sp>
      <p:sp>
        <p:nvSpPr>
          <p:cNvPr id="1048721" name="TextBox 6"/>
          <p:cNvSpPr txBox="1"/>
          <p:nvPr/>
        </p:nvSpPr>
        <p:spPr>
          <a:xfrm>
            <a:off x="717750" y="1366737"/>
            <a:ext cx="7566218" cy="954107"/>
          </a:xfrm>
          <a:prstGeom prst="rect">
            <a:avLst/>
          </a:prstGeom>
          <a:noFill/>
        </p:spPr>
        <p:txBody>
          <a:bodyPr wrap="square">
            <a:spAutoFit/>
          </a:bodyPr>
          <a:lstStyle/>
          <a:p>
            <a:pPr marL="285750" indent="-285750" rtl="0" fontAlgn="base">
              <a:buFont typeface="Wingdings" panose="05000000000000000000" pitchFamily="2" charset="2"/>
              <a:buChar char="q"/>
            </a:pPr>
            <a:r>
              <a:rPr lang="en-US" b="0" i="0" dirty="0">
                <a:solidFill>
                  <a:srgbClr val="0D0D0D"/>
                </a:solidFill>
                <a:effectLst/>
                <a:highlight>
                  <a:srgbClr val="FFFFFF"/>
                </a:highlight>
                <a:latin typeface="+mj-lt"/>
              </a:rPr>
              <a:t>The dataset is divided into five columns: "Disease","Precaution_1", "Precaution_2""Precaution_3"and "Precaution_4", where the " Disease " The column contains the label of the disease associated with the actions that the patient should take in consideration</a:t>
            </a:r>
            <a:endParaRPr lang="en-US" sz="1100" b="0" i="0" dirty="0">
              <a:solidFill>
                <a:srgbClr val="000000"/>
              </a:solidFill>
              <a:effectLst/>
              <a:highlight>
                <a:srgbClr val="FFFFFF"/>
              </a:highlight>
              <a:latin typeface="+mj-lt"/>
            </a:endParaRPr>
          </a:p>
        </p:txBody>
      </p:sp>
      <p:pic>
        <p:nvPicPr>
          <p:cNvPr id="2097158" name="Picture 8"/>
          <p:cNvPicPr>
            <a:picLocks noChangeAspect="1"/>
          </p:cNvPicPr>
          <p:nvPr/>
        </p:nvPicPr>
        <p:blipFill>
          <a:blip r:embed="rId2"/>
          <a:srcRect/>
          <a:stretch>
            <a:fillRect/>
          </a:stretch>
        </p:blipFill>
        <p:spPr>
          <a:xfrm>
            <a:off x="717750" y="2750892"/>
            <a:ext cx="7708499" cy="2135121"/>
          </a:xfrm>
          <a:prstGeom prst="rect">
            <a:avLst/>
          </a:prstGeom>
        </p:spPr>
      </p:pic>
      <p:sp>
        <p:nvSpPr>
          <p:cNvPr id="1048722" name="TextBox 10"/>
          <p:cNvSpPr txBox="1"/>
          <p:nvPr/>
        </p:nvSpPr>
        <p:spPr>
          <a:xfrm>
            <a:off x="717750" y="2274258"/>
            <a:ext cx="7204588" cy="523220"/>
          </a:xfrm>
          <a:prstGeom prst="rect">
            <a:avLst/>
          </a:prstGeom>
          <a:noFill/>
        </p:spPr>
        <p:txBody>
          <a:bodyPr wrap="square">
            <a:spAutoFit/>
          </a:bodyPr>
          <a:lstStyle/>
          <a:p>
            <a:pPr marL="285750" indent="-285750" algn="l" rtl="0" fontAlgn="base">
              <a:buFont typeface="Wingdings" panose="05000000000000000000" pitchFamily="2" charset="2"/>
              <a:buChar char="q"/>
            </a:pPr>
            <a:r>
              <a:rPr lang="en-US" b="0" i="0" dirty="0">
                <a:solidFill>
                  <a:srgbClr val="0D0D0D"/>
                </a:solidFill>
                <a:effectLst/>
                <a:highlight>
                  <a:srgbClr val="FFFFFF"/>
                </a:highlight>
                <a:latin typeface="+mj-lt"/>
              </a:rPr>
              <a:t>The dataset includes 42 diseases and each disease have 4 precaution that </a:t>
            </a:r>
            <a:endParaRPr lang="en-US" b="0" i="0" dirty="0">
              <a:solidFill>
                <a:srgbClr val="000000"/>
              </a:solidFill>
              <a:effectLst/>
              <a:highlight>
                <a:srgbClr val="FFFFFF"/>
              </a:highlight>
              <a:latin typeface="+mj-lt"/>
            </a:endParaRPr>
          </a:p>
          <a:p>
            <a:pPr algn="l" rtl="0" fontAlgn="base"/>
            <a:r>
              <a:rPr lang="en-US" b="0" i="0" dirty="0">
                <a:solidFill>
                  <a:srgbClr val="0D0D0D"/>
                </a:solidFill>
                <a:effectLst/>
                <a:highlight>
                  <a:srgbClr val="FFFFFF"/>
                </a:highlight>
                <a:latin typeface="+mj-lt"/>
              </a:rPr>
              <a:t>       help user to know how to deal with the disease</a:t>
            </a:r>
            <a:r>
              <a:rPr lang="en-US" sz="1200" b="0" i="0" dirty="0">
                <a:solidFill>
                  <a:srgbClr val="0D0D0D"/>
                </a:solidFill>
                <a:effectLst/>
                <a:highlight>
                  <a:srgbClr val="FFFFFF"/>
                </a:highlight>
                <a:latin typeface="+mj-lt"/>
              </a:rPr>
              <a:t>. </a:t>
            </a:r>
            <a:endParaRPr lang="en-US" sz="1050" b="0" i="0" dirty="0">
              <a:solidFill>
                <a:srgbClr val="000000"/>
              </a:solidFill>
              <a:effectLst/>
              <a:highlight>
                <a:srgbClr val="FFFFFF"/>
              </a:highlight>
              <a:latin typeface="+mj-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723" name="Title 4"/>
          <p:cNvSpPr>
            <a:spLocks noGrp="1"/>
          </p:cNvSpPr>
          <p:nvPr>
            <p:ph type="title"/>
          </p:nvPr>
        </p:nvSpPr>
        <p:spPr>
          <a:xfrm>
            <a:off x="429986" y="137703"/>
            <a:ext cx="7708500" cy="572700"/>
          </a:xfrm>
        </p:spPr>
        <p:txBody>
          <a:bodyPr/>
          <a:lstStyle/>
          <a:p>
            <a:r>
              <a:rPr lang="en-US" dirty="0"/>
              <a:t>Blood Donation</a:t>
            </a:r>
          </a:p>
        </p:txBody>
      </p:sp>
      <p:sp>
        <p:nvSpPr>
          <p:cNvPr id="1048724" name="TextBox 11"/>
          <p:cNvSpPr txBox="1"/>
          <p:nvPr/>
        </p:nvSpPr>
        <p:spPr>
          <a:xfrm>
            <a:off x="341495" y="448656"/>
            <a:ext cx="8265331" cy="2462213"/>
          </a:xfrm>
          <a:prstGeom prst="rect">
            <a:avLst/>
          </a:prstGeom>
        </p:spPr>
        <p:txBody>
          <a:bodyPr wrap="square" lIns="0" tIns="0" rIns="0" bIns="0" rtlCol="0" anchor="t">
            <a:spAutoFit/>
          </a:bodyPr>
          <a:lstStyle/>
          <a:p>
            <a:pPr marL="285750" indent="-285750">
              <a:buFont typeface="Wingdings" panose="05000000000000000000" pitchFamily="2" charset="2"/>
              <a:buChar char="Ø"/>
            </a:pPr>
            <a:endParaRPr lang="en-US" sz="1600" dirty="0">
              <a:latin typeface="Figtree Black"/>
              <a:cs typeface="Calibri" panose="020F0502020204030204" pitchFamily="34" charset="0"/>
            </a:endParaRPr>
          </a:p>
          <a:p>
            <a:pPr marL="285750" indent="-285750" fontAlgn="base">
              <a:buFont typeface="Wingdings" panose="05000000000000000000" pitchFamily="2" charset="2"/>
              <a:buChar char="Ø"/>
            </a:pPr>
            <a:r>
              <a:rPr lang="en-US" dirty="0"/>
              <a:t>Using this information, we apply a supervised machine learning model to predict whether the user is eligible to donate blood. Supervised machine learning involves training a model on a labeled dataset, where the outcome (eligible or not eligible) is known. The model learns  patterns and associations in the data, allowing it to make predictions on new, unseen data. </a:t>
            </a:r>
          </a:p>
          <a:p>
            <a:pPr marL="285750" indent="-285750" fontAlgn="base">
              <a:buFont typeface="Wingdings" panose="05000000000000000000" pitchFamily="2" charset="2"/>
              <a:buChar char="Ø"/>
            </a:pPr>
            <a:endParaRPr lang="en-US" dirty="0"/>
          </a:p>
          <a:p>
            <a:pPr marL="285750" indent="-285750" fontAlgn="base">
              <a:buFont typeface="Wingdings" panose="05000000000000000000" pitchFamily="2" charset="2"/>
              <a:buChar char="Ø"/>
            </a:pPr>
            <a:r>
              <a:rPr lang="en-US" dirty="0"/>
              <a:t>By leveraging supervised machine learning, we can effectively assess the eligibility of users for blood donation based on their health and demographic information. This approach ensures a systematic and data-driven decision-making process</a:t>
            </a:r>
          </a:p>
          <a:p>
            <a:endParaRPr lang="en-US" altLang="LID4096" sz="1600" dirty="0">
              <a:latin typeface="Figtree Black"/>
              <a:cs typeface="Calibri" panose="020F0502020204030204" pitchFamily="34" charset="0"/>
            </a:endParaRPr>
          </a:p>
          <a:p>
            <a:pPr marL="457200" indent="-457200">
              <a:buFont typeface="Wingdings" panose="05000000000000000000" pitchFamily="2" charset="2"/>
              <a:buChar char="q"/>
            </a:pPr>
            <a:endParaRPr lang="en-US" sz="1600" dirty="0">
              <a:latin typeface="Figtree Black"/>
              <a:cs typeface="Calibri" panose="020F0502020204030204" pitchFamily="34" charset="0"/>
            </a:endParaRPr>
          </a:p>
        </p:txBody>
      </p:sp>
      <p:sp>
        <p:nvSpPr>
          <p:cNvPr id="1048725" name="TextBox 3"/>
          <p:cNvSpPr txBox="1"/>
          <p:nvPr/>
        </p:nvSpPr>
        <p:spPr>
          <a:xfrm>
            <a:off x="429986" y="3168186"/>
            <a:ext cx="7630008" cy="1415772"/>
          </a:xfrm>
          <a:prstGeom prst="rect">
            <a:avLst/>
          </a:prstGeom>
          <a:noFill/>
        </p:spPr>
        <p:txBody>
          <a:bodyPr wrap="square">
            <a:spAutoFit/>
          </a:bodyPr>
          <a:lstStyle/>
          <a:p>
            <a:r>
              <a:rPr lang="en-US" sz="1600" b="1" dirty="0"/>
              <a:t>Model used:</a:t>
            </a:r>
          </a:p>
          <a:p>
            <a:pPr marL="342900" indent="-342900">
              <a:buFont typeface="+mj-lt"/>
              <a:buAutoNum type="arabicPeriod"/>
            </a:pPr>
            <a:r>
              <a:rPr lang="en-US" dirty="0"/>
              <a:t>XGBOOST</a:t>
            </a:r>
          </a:p>
          <a:p>
            <a:pPr marL="342900" indent="-342900">
              <a:buFont typeface="+mj-lt"/>
              <a:buAutoNum type="arabicPeriod"/>
            </a:pPr>
            <a:r>
              <a:rPr lang="en-US" dirty="0"/>
              <a:t> Decision Tree Classifier</a:t>
            </a:r>
          </a:p>
          <a:p>
            <a:pPr marL="342900" indent="-342900">
              <a:buFont typeface="+mj-lt"/>
              <a:buAutoNum type="arabicPeriod"/>
            </a:pPr>
            <a:r>
              <a:rPr lang="en-US" dirty="0"/>
              <a:t> Support Vector Classifier (SVC)</a:t>
            </a:r>
          </a:p>
          <a:p>
            <a:pPr marL="342900" indent="-342900">
              <a:buFont typeface="+mj-lt"/>
              <a:buAutoNum type="arabicPeriod"/>
            </a:pPr>
            <a:r>
              <a:rPr lang="en-US" dirty="0"/>
              <a:t>Logistic Regression</a:t>
            </a:r>
          </a:p>
          <a:p>
            <a:pPr marL="342900" indent="-342900">
              <a:buFont typeface="+mj-lt"/>
              <a:buAutoNum type="arabicPeriod"/>
            </a:pPr>
            <a:r>
              <a:rPr lang="en-US" dirty="0"/>
              <a:t>Random Forest Classifier</a:t>
            </a:r>
          </a:p>
        </p:txBody>
      </p:sp>
      <p:pic>
        <p:nvPicPr>
          <p:cNvPr id="2097159" name="Picture 8" descr="A diagram of a model training  Description automatically generated"/>
          <p:cNvPicPr>
            <a:picLocks noChangeAspect="1"/>
          </p:cNvPicPr>
          <p:nvPr/>
        </p:nvPicPr>
        <p:blipFill>
          <a:blip r:embed="rId3"/>
          <a:stretch>
            <a:fillRect/>
          </a:stretch>
        </p:blipFill>
        <p:spPr>
          <a:xfrm>
            <a:off x="4284236" y="2910869"/>
            <a:ext cx="4361836" cy="1837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24"/>
                                        </p:tgtEl>
                                        <p:attrNameLst>
                                          <p:attrName>style.visibility</p:attrName>
                                        </p:attrNameLst>
                                      </p:cBhvr>
                                      <p:to>
                                        <p:strVal val="visible"/>
                                      </p:to>
                                    </p:set>
                                    <p:animEffect transition="in" filter="fade">
                                      <p:cBhvr>
                                        <p:cTn id="7" dur="500"/>
                                        <p:tgtEl>
                                          <p:spTgt spid="1048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728" name="Title 4"/>
          <p:cNvSpPr>
            <a:spLocks noGrp="1"/>
          </p:cNvSpPr>
          <p:nvPr>
            <p:ph type="title"/>
          </p:nvPr>
        </p:nvSpPr>
        <p:spPr>
          <a:xfrm>
            <a:off x="717750" y="286179"/>
            <a:ext cx="7708500" cy="572700"/>
          </a:xfrm>
        </p:spPr>
        <p:txBody>
          <a:bodyPr/>
          <a:lstStyle/>
          <a:p>
            <a:r>
              <a:rPr lang="en-US" dirty="0">
                <a:latin typeface="+mj-lt"/>
              </a:rPr>
              <a:t>XGBOOST</a:t>
            </a:r>
          </a:p>
        </p:txBody>
      </p:sp>
      <p:sp>
        <p:nvSpPr>
          <p:cNvPr id="1048729" name="TextBox 11"/>
          <p:cNvSpPr txBox="1"/>
          <p:nvPr/>
        </p:nvSpPr>
        <p:spPr>
          <a:xfrm>
            <a:off x="470825" y="843493"/>
            <a:ext cx="8362408" cy="492443"/>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1600" dirty="0">
                <a:latin typeface="+mj-lt"/>
                <a:cs typeface="Calibri" panose="020F0502020204030204" pitchFamily="34" charset="0"/>
              </a:rPr>
              <a:t>short for Extreme Gradient Boosting.It belongs to the gradient boosting family and sequentially builds a series of decision trees to improve predictive accuracy.</a:t>
            </a:r>
          </a:p>
        </p:txBody>
      </p:sp>
      <p:pic>
        <p:nvPicPr>
          <p:cNvPr id="2097160" name="Content Placeholder 5"/>
          <p:cNvPicPr>
            <a:picLocks noGrp="1" noChangeAspect="1"/>
          </p:cNvPicPr>
          <p:nvPr/>
        </p:nvPicPr>
        <p:blipFill>
          <a:blip r:embed="rId3"/>
          <a:srcRect/>
          <a:stretch>
            <a:fillRect/>
          </a:stretch>
        </p:blipFill>
        <p:spPr>
          <a:xfrm>
            <a:off x="5194466" y="1363771"/>
            <a:ext cx="3492338" cy="2479858"/>
          </a:xfrm>
          <a:prstGeom prst="rect">
            <a:avLst/>
          </a:prstGeom>
          <a:effectLst/>
        </p:spPr>
      </p:pic>
      <p:sp>
        <p:nvSpPr>
          <p:cNvPr id="1048730" name="TextBox 8"/>
          <p:cNvSpPr txBox="1"/>
          <p:nvPr/>
        </p:nvSpPr>
        <p:spPr>
          <a:xfrm>
            <a:off x="399786" y="2098891"/>
            <a:ext cx="5072974" cy="1323439"/>
          </a:xfrm>
          <a:prstGeom prst="rect">
            <a:avLst/>
          </a:prstGeom>
          <a:noFill/>
        </p:spPr>
        <p:txBody>
          <a:bodyPr wrap="square">
            <a:spAutoFit/>
          </a:bodyPr>
          <a:lstStyle/>
          <a:p>
            <a:pPr marL="457200" lvl="0" indent="-457200" defTabSz="914400" eaLnBrk="0" fontAlgn="base" hangingPunct="0">
              <a:spcBef>
                <a:spcPct val="0"/>
              </a:spcBef>
              <a:spcAft>
                <a:spcPct val="0"/>
              </a:spcAft>
              <a:buFont typeface="Wingdings" panose="05000000000000000000" pitchFamily="2" charset="2"/>
              <a:buChar char="v"/>
            </a:pPr>
            <a:r>
              <a:rPr lang="en-US" altLang="LID4096" sz="1600" dirty="0">
                <a:latin typeface="+mj-lt"/>
                <a:cs typeface="Calibri" panose="020F0502020204030204" pitchFamily="34" charset="0"/>
              </a:rPr>
              <a:t>Hyperparameters:</a:t>
            </a:r>
          </a:p>
          <a:p>
            <a:pPr eaLnBrk="0" fontAlgn="base" hangingPunct="0">
              <a:spcBef>
                <a:spcPct val="0"/>
              </a:spcBef>
              <a:spcAft>
                <a:spcPct val="0"/>
              </a:spcAft>
            </a:pPr>
            <a:r>
              <a:rPr lang="en-US" altLang="LID4096" sz="1600" dirty="0">
                <a:latin typeface="+mj-lt"/>
                <a:cs typeface="Calibri" panose="020F0502020204030204" pitchFamily="34" charset="0"/>
              </a:rPr>
              <a:t>                 n_estimators, max_depth and learning-rate</a:t>
            </a:r>
          </a:p>
          <a:p>
            <a:pPr lvl="0" defTabSz="914400" eaLnBrk="0" fontAlgn="base" hangingPunct="0">
              <a:spcBef>
                <a:spcPct val="0"/>
              </a:spcBef>
              <a:spcAft>
                <a:spcPct val="0"/>
              </a:spcAft>
            </a:pPr>
            <a:r>
              <a:rPr lang="en-US" altLang="LID4096" sz="1600" dirty="0">
                <a:latin typeface="+mj-lt"/>
                <a:cs typeface="Calibri" panose="020F0502020204030204" pitchFamily="34" charset="0"/>
              </a:rPr>
              <a:t>                 </a:t>
            </a:r>
          </a:p>
          <a:p>
            <a:pPr lvl="0" defTabSz="914400" eaLnBrk="0" fontAlgn="base" hangingPunct="0">
              <a:spcBef>
                <a:spcPct val="0"/>
              </a:spcBef>
              <a:spcAft>
                <a:spcPct val="0"/>
              </a:spcAft>
            </a:pPr>
            <a:r>
              <a:rPr lang="en-US" altLang="LID4096" sz="1600" dirty="0">
                <a:latin typeface="+mj-lt"/>
                <a:cs typeface="Calibri" panose="020F0502020204030204" pitchFamily="34" charset="0"/>
              </a:rPr>
              <a:t>      The Accuracy of XGBOOST: 99.0 %</a:t>
            </a:r>
          </a:p>
          <a:p>
            <a:pPr lvl="0" defTabSz="914400" eaLnBrk="0" fontAlgn="base" hangingPunct="0">
              <a:spcBef>
                <a:spcPct val="0"/>
              </a:spcBef>
              <a:spcAft>
                <a:spcPct val="0"/>
              </a:spcAft>
            </a:pPr>
            <a:endParaRPr lang="en-US" altLang="LID4096" sz="1600" dirty="0">
              <a:latin typeface="+mj-lt"/>
              <a:cs typeface="Calibri" panose="020F0502020204030204" pitchFamily="34" charset="0"/>
            </a:endParaRPr>
          </a:p>
        </p:txBody>
      </p:sp>
      <p:pic>
        <p:nvPicPr>
          <p:cNvPr id="2097161" name="Content Placeholder 5"/>
          <p:cNvPicPr>
            <a:picLocks noGrp="1" noChangeAspect="1"/>
          </p:cNvPicPr>
          <p:nvPr/>
        </p:nvPicPr>
        <p:blipFill>
          <a:blip r:embed="rId4"/>
          <a:srcRect/>
          <a:stretch>
            <a:fillRect/>
          </a:stretch>
        </p:blipFill>
        <p:spPr>
          <a:xfrm>
            <a:off x="5564222" y="1444306"/>
            <a:ext cx="3179992" cy="2318788"/>
          </a:xfrm>
          <a:prstGeom prst="rect">
            <a:avLst/>
          </a:prstGeom>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29"/>
                                        </p:tgtEl>
                                        <p:attrNameLst>
                                          <p:attrName>style.visibility</p:attrName>
                                        </p:attrNameLst>
                                      </p:cBhvr>
                                      <p:to>
                                        <p:strVal val="visible"/>
                                      </p:to>
                                    </p:set>
                                    <p:animEffect transition="in" filter="fade">
                                      <p:cBhvr>
                                        <p:cTn id="7" dur="500"/>
                                        <p:tgtEl>
                                          <p:spTgt spid="1048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733" name="Title 2"/>
          <p:cNvSpPr>
            <a:spLocks noGrp="1"/>
          </p:cNvSpPr>
          <p:nvPr>
            <p:ph type="title"/>
          </p:nvPr>
        </p:nvSpPr>
        <p:spPr>
          <a:xfrm>
            <a:off x="395622" y="370298"/>
            <a:ext cx="7708500" cy="572700"/>
          </a:xfrm>
        </p:spPr>
        <p:txBody>
          <a:bodyPr/>
          <a:lstStyle/>
          <a:p>
            <a:r>
              <a:rPr lang="en-US" dirty="0"/>
              <a:t>Accuracy</a:t>
            </a:r>
          </a:p>
        </p:txBody>
      </p:sp>
      <p:graphicFrame>
        <p:nvGraphicFramePr>
          <p:cNvPr id="4194306" name="Chart 1"/>
          <p:cNvGraphicFramePr>
            <a:graphicFrameLocks/>
          </p:cNvGraphicFramePr>
          <p:nvPr/>
        </p:nvGraphicFramePr>
        <p:xfrm>
          <a:off x="1467293" y="1031357"/>
          <a:ext cx="5982586" cy="3678956"/>
        </p:xfrm>
        <a:graphic>
          <a:graphicData uri="http://schemas.openxmlformats.org/drawingml/2006/chart">
            <c:chart xmlns:c="http://schemas.openxmlformats.org/drawingml/2006/chart" xmlns:r="http://schemas.openxmlformats.org/officeDocument/2006/relationships" r:id="rId3"/>
          </a:graphicData>
        </a:graphic>
      </p:graphicFrame>
      <p:sp>
        <p:nvSpPr>
          <p:cNvPr id="1048734" name="Oval 3"/>
          <p:cNvSpPr/>
          <p:nvPr/>
        </p:nvSpPr>
        <p:spPr>
          <a:xfrm rot="2969298">
            <a:off x="1970574" y="3370520"/>
            <a:ext cx="485552" cy="946297"/>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737" name="Title 4"/>
          <p:cNvSpPr>
            <a:spLocks noGrp="1"/>
          </p:cNvSpPr>
          <p:nvPr>
            <p:ph type="title"/>
          </p:nvPr>
        </p:nvSpPr>
        <p:spPr/>
        <p:txBody>
          <a:bodyPr/>
          <a:lstStyle/>
          <a:p>
            <a:r>
              <a:rPr lang="en-US" sz="2600" b="1" dirty="0">
                <a:effectLst/>
                <a:latin typeface="+mj-lt"/>
                <a:ea typeface="Times New Roman" panose="02020603050405020304" pitchFamily="18" charset="0"/>
              </a:rPr>
              <a:t> Optical Character Recognition (OCR) system</a:t>
            </a:r>
            <a:endParaRPr lang="en-US" sz="2600" dirty="0">
              <a:latin typeface="+mj-lt"/>
            </a:endParaRPr>
          </a:p>
        </p:txBody>
      </p:sp>
      <p:sp>
        <p:nvSpPr>
          <p:cNvPr id="1048738" name="TextBox 11"/>
          <p:cNvSpPr txBox="1"/>
          <p:nvPr/>
        </p:nvSpPr>
        <p:spPr>
          <a:xfrm>
            <a:off x="478676" y="1058047"/>
            <a:ext cx="8362408" cy="492443"/>
          </a:xfrm>
          <a:prstGeom prst="rect">
            <a:avLst/>
          </a:prstGeom>
        </p:spPr>
        <p:txBody>
          <a:bodyPr wrap="square" lIns="0" tIns="0" rIns="0" bIns="0" rtlCol="0" anchor="t">
            <a:spAutoFit/>
          </a:bodyPr>
          <a:lstStyle/>
          <a:p>
            <a:r>
              <a:rPr lang="en-US" sz="1600" dirty="0">
                <a:latin typeface="+mj-lt"/>
              </a:rPr>
              <a:t>OCR (Optical Character Recognition) is a technology that converts various types of documents, into editable and searchable data.</a:t>
            </a:r>
          </a:p>
        </p:txBody>
      </p:sp>
      <p:sp>
        <p:nvSpPr>
          <p:cNvPr id="1048739" name="TextBox 11"/>
          <p:cNvSpPr txBox="1"/>
          <p:nvPr/>
        </p:nvSpPr>
        <p:spPr>
          <a:xfrm>
            <a:off x="1013040" y="4254298"/>
            <a:ext cx="7779354" cy="246221"/>
          </a:xfrm>
          <a:prstGeom prst="rect">
            <a:avLst/>
          </a:prstGeom>
        </p:spPr>
        <p:txBody>
          <a:bodyPr wrap="square" lIns="0" tIns="0" rIns="0" bIns="0" rtlCol="0" anchor="t">
            <a:spAutoFit/>
          </a:bodyPr>
          <a:lstStyle/>
          <a:p>
            <a:pPr marL="457200" lvl="0" indent="-457200" defTabSz="914400" eaLnBrk="0" fontAlgn="base" hangingPunct="0">
              <a:spcBef>
                <a:spcPct val="0"/>
              </a:spcBef>
              <a:spcAft>
                <a:spcPct val="0"/>
              </a:spcAft>
              <a:buFont typeface="Wingdings" panose="05000000000000000000" pitchFamily="2" charset="2"/>
              <a:buChar char="q"/>
            </a:pPr>
            <a:endParaRPr lang="en-US" altLang="LID4096" sz="1600" dirty="0">
              <a:latin typeface="+mj-lt"/>
              <a:cs typeface="Calibri" panose="020F0502020204030204" pitchFamily="34" charset="0"/>
            </a:endParaRPr>
          </a:p>
        </p:txBody>
      </p:sp>
      <p:sp>
        <p:nvSpPr>
          <p:cNvPr id="1048740" name="TextBox 11"/>
          <p:cNvSpPr txBox="1"/>
          <p:nvPr/>
        </p:nvSpPr>
        <p:spPr>
          <a:xfrm>
            <a:off x="1329071" y="4589579"/>
            <a:ext cx="7779354" cy="246221"/>
          </a:xfrm>
          <a:prstGeom prst="rect">
            <a:avLst/>
          </a:prstGeom>
        </p:spPr>
        <p:txBody>
          <a:bodyPr wrap="square" lIns="0" tIns="0" rIns="0" bIns="0" rtlCol="0" anchor="t">
            <a:spAutoFit/>
          </a:bodyPr>
          <a:lstStyle/>
          <a:p>
            <a:pPr lvl="0" defTabSz="914400" eaLnBrk="0" fontAlgn="base" hangingPunct="0">
              <a:spcBef>
                <a:spcPct val="0"/>
              </a:spcBef>
              <a:spcAft>
                <a:spcPct val="0"/>
              </a:spcAft>
            </a:pPr>
            <a:endParaRPr lang="en-US" altLang="LID4096" sz="1600" dirty="0">
              <a:latin typeface="+mj-lt"/>
              <a:cs typeface="Calibri" panose="020F0502020204030204" pitchFamily="34" charset="0"/>
            </a:endParaRPr>
          </a:p>
        </p:txBody>
      </p:sp>
      <p:sp>
        <p:nvSpPr>
          <p:cNvPr id="1048741" name="TextBox 11"/>
          <p:cNvSpPr txBox="1"/>
          <p:nvPr/>
        </p:nvSpPr>
        <p:spPr>
          <a:xfrm>
            <a:off x="534776" y="1459336"/>
            <a:ext cx="4724371" cy="3939540"/>
          </a:xfrm>
          <a:prstGeom prst="rect">
            <a:avLst/>
          </a:prstGeom>
        </p:spPr>
        <p:txBody>
          <a:bodyPr wrap="square" lIns="0" tIns="0" rIns="0" bIns="0" rtlCol="0" anchor="t">
            <a:spAutoFit/>
          </a:bodyPr>
          <a:lstStyle/>
          <a:p>
            <a:endParaRPr lang="en-US" sz="1600" b="1" dirty="0">
              <a:latin typeface="+mj-lt"/>
            </a:endParaRPr>
          </a:p>
          <a:p>
            <a:r>
              <a:rPr lang="en-US" sz="1600" b="1" dirty="0">
                <a:latin typeface="+mj-lt"/>
              </a:rPr>
              <a:t>Functionality of the OCR</a:t>
            </a:r>
            <a:r>
              <a:rPr lang="en-US" sz="1600" dirty="0">
                <a:latin typeface="+mj-lt"/>
              </a:rPr>
              <a:t>:</a:t>
            </a:r>
          </a:p>
          <a:p>
            <a:endParaRPr lang="en-US" sz="1600" dirty="0">
              <a:latin typeface="+mj-lt"/>
            </a:endParaRPr>
          </a:p>
          <a:p>
            <a:pPr marL="285750" indent="-285750">
              <a:buFont typeface="Wingdings" panose="05000000000000000000" pitchFamily="2" charset="2"/>
              <a:buChar char="Ø"/>
            </a:pPr>
            <a:r>
              <a:rPr lang="en-US" sz="1600" dirty="0">
                <a:latin typeface="+mj-lt"/>
              </a:rPr>
              <a:t>First, we used OCR </a:t>
            </a:r>
            <a:r>
              <a:rPr lang="en-US" sz="1600" dirty="0"/>
              <a:t>to analyze images of CBC test reports uploaded.</a:t>
            </a:r>
          </a:p>
          <a:p>
            <a:pPr marL="285750" indent="-285750">
              <a:buFont typeface="Wingdings" panose="05000000000000000000" pitchFamily="2" charset="2"/>
              <a:buChar char="Ø"/>
            </a:pPr>
            <a:endParaRPr lang="en-US" sz="1600" dirty="0">
              <a:latin typeface="+mj-lt"/>
            </a:endParaRPr>
          </a:p>
          <a:p>
            <a:pPr marL="285750" indent="-285750">
              <a:buFont typeface="Wingdings" panose="05000000000000000000" pitchFamily="2" charset="2"/>
              <a:buChar char="Ø"/>
            </a:pPr>
            <a:r>
              <a:rPr lang="en-US" sz="1600" dirty="0"/>
              <a:t>The OCR  recognize the text and numeric values to convert them into digital data that can be further processed.</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Finally, OCR return the result after analyzing image ,Which return the </a:t>
            </a:r>
            <a:r>
              <a:rPr lang="en-US" sz="1600" dirty="0">
                <a:cs typeface="Calibri" panose="020F0502020204030204" pitchFamily="34" charset="0"/>
              </a:rPr>
              <a:t>donation</a:t>
            </a:r>
            <a:r>
              <a:rPr lang="en-US" sz="1600" dirty="0"/>
              <a:t> </a:t>
            </a:r>
            <a:r>
              <a:rPr lang="en-US" sz="1600" dirty="0">
                <a:cs typeface="Calibri" panose="020F0502020204030204" pitchFamily="34" charset="0"/>
              </a:rPr>
              <a:t>eligibility and the value of hemoglobin if the result  is normal .</a:t>
            </a:r>
            <a:endParaRPr lang="en-US" sz="1600" dirty="0"/>
          </a:p>
          <a:p>
            <a:endParaRPr lang="en-US" sz="1600" dirty="0"/>
          </a:p>
          <a:p>
            <a:endParaRPr lang="en-US" sz="1600" dirty="0"/>
          </a:p>
          <a:p>
            <a:endParaRPr lang="en-US" sz="1600" dirty="0"/>
          </a:p>
        </p:txBody>
      </p:sp>
      <p:pic>
        <p:nvPicPr>
          <p:cNvPr id="2097162" name="صورة 11" descr="صورة تحتوي على نص, رسم بياني, لقطة شاشة, الخط  تم إنشاء الوصف تلقائياً"/>
          <p:cNvPicPr>
            <a:picLocks noChangeAspect="1"/>
          </p:cNvPicPr>
          <p:nvPr/>
        </p:nvPicPr>
        <p:blipFill>
          <a:blip r:embed="rId3"/>
          <a:stretch>
            <a:fillRect/>
          </a:stretch>
        </p:blipFill>
        <p:spPr>
          <a:xfrm>
            <a:off x="5711829" y="1840779"/>
            <a:ext cx="3124596" cy="1946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38"/>
                                        </p:tgtEl>
                                        <p:attrNameLst>
                                          <p:attrName>style.visibility</p:attrName>
                                        </p:attrNameLst>
                                      </p:cBhvr>
                                      <p:to>
                                        <p:strVal val="visible"/>
                                      </p:to>
                                    </p:set>
                                    <p:animEffect transition="in" filter="fade">
                                      <p:cBhvr>
                                        <p:cTn id="7" dur="500"/>
                                        <p:tgtEl>
                                          <p:spTgt spid="10487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048739"/>
                                        </p:tgtEl>
                                        <p:attrNameLst>
                                          <p:attrName>style.visibility</p:attrName>
                                        </p:attrNameLst>
                                      </p:cBhvr>
                                      <p:to>
                                        <p:strVal val="visible"/>
                                      </p:to>
                                    </p:set>
                                    <p:animEffect transition="in" filter="fade">
                                      <p:cBhvr>
                                        <p:cTn id="12" dur="500"/>
                                        <p:tgtEl>
                                          <p:spTgt spid="10487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048740"/>
                                        </p:tgtEl>
                                        <p:attrNameLst>
                                          <p:attrName>style.visibility</p:attrName>
                                        </p:attrNameLst>
                                      </p:cBhvr>
                                      <p:to>
                                        <p:strVal val="visible"/>
                                      </p:to>
                                    </p:set>
                                    <p:animEffect transition="in" filter="fade">
                                      <p:cBhvr>
                                        <p:cTn id="17" dur="500"/>
                                        <p:tgtEl>
                                          <p:spTgt spid="10487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8741"/>
                                        </p:tgtEl>
                                        <p:attrNameLst>
                                          <p:attrName>style.visibility</p:attrName>
                                        </p:attrNameLst>
                                      </p:cBhvr>
                                      <p:to>
                                        <p:strVal val="visible"/>
                                      </p:to>
                                    </p:set>
                                    <p:animEffect transition="in" filter="fade">
                                      <p:cBhvr>
                                        <p:cTn id="22" dur="500"/>
                                        <p:tgtEl>
                                          <p:spTgt spid="1048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8" grpId="0"/>
      <p:bldP spid="1048739" grpId="0"/>
      <p:bldP spid="1048740" grpId="0"/>
      <p:bldP spid="10487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3" name="Picture 3" descr="A diagram of different languages  Description automatically generated"/>
          <p:cNvPicPr>
            <a:picLocks noChangeAspect="1"/>
          </p:cNvPicPr>
          <p:nvPr/>
        </p:nvPicPr>
        <p:blipFill rotWithShape="1">
          <a:blip r:embed="rId2"/>
          <a:srcRect r="12402"/>
          <a:stretch>
            <a:fillRect/>
          </a:stretch>
        </p:blipFill>
        <p:spPr>
          <a:xfrm>
            <a:off x="5752127" y="1744462"/>
            <a:ext cx="2906843" cy="2492479"/>
          </a:xfrm>
          <a:prstGeom prst="rect">
            <a:avLst/>
          </a:prstGeom>
        </p:spPr>
      </p:pic>
      <p:sp>
        <p:nvSpPr>
          <p:cNvPr id="1048744" name="Title 1"/>
          <p:cNvSpPr>
            <a:spLocks noGrp="1"/>
          </p:cNvSpPr>
          <p:nvPr>
            <p:ph type="title"/>
          </p:nvPr>
        </p:nvSpPr>
        <p:spPr>
          <a:xfrm>
            <a:off x="717750" y="369353"/>
            <a:ext cx="7708500" cy="572700"/>
          </a:xfrm>
        </p:spPr>
        <p:txBody>
          <a:bodyPr/>
          <a:lstStyle/>
          <a:p>
            <a:r>
              <a:rPr lang="en-US" b="1" i="0" dirty="0">
                <a:solidFill>
                  <a:srgbClr val="000000"/>
                </a:solidFill>
                <a:effectLst/>
                <a:latin typeface="+mj-lt"/>
              </a:rPr>
              <a:t>Natural Language Processing (NLP)</a:t>
            </a:r>
            <a:endParaRPr lang="en-US" dirty="0">
              <a:latin typeface="+mj-lt"/>
            </a:endParaRPr>
          </a:p>
        </p:txBody>
      </p:sp>
      <p:sp>
        <p:nvSpPr>
          <p:cNvPr id="1048745" name="TextBox 5"/>
          <p:cNvSpPr txBox="1"/>
          <p:nvPr/>
        </p:nvSpPr>
        <p:spPr>
          <a:xfrm>
            <a:off x="353813" y="1052324"/>
            <a:ext cx="8509967" cy="523220"/>
          </a:xfrm>
          <a:prstGeom prst="rect">
            <a:avLst/>
          </a:prstGeom>
          <a:noFill/>
        </p:spPr>
        <p:txBody>
          <a:bodyPr wrap="square">
            <a:spAutoFit/>
          </a:bodyPr>
          <a:lstStyle/>
          <a:p>
            <a:pPr marL="285750" indent="-285750" rtl="0" fontAlgn="base">
              <a:buFont typeface="Wingdings" panose="05000000000000000000" pitchFamily="2" charset="2"/>
              <a:buChar char="q"/>
            </a:pPr>
            <a:r>
              <a:rPr lang="en-US" sz="1400" b="0" i="0" dirty="0">
                <a:solidFill>
                  <a:srgbClr val="000000"/>
                </a:solidFill>
                <a:effectLst/>
                <a:highlight>
                  <a:srgbClr val="FFFFFF"/>
                </a:highlight>
                <a:latin typeface="+mj-lt"/>
              </a:rPr>
              <a:t> The goal of NLP is to enable computers to understand, interpret, and generate human language in a     way that is both meaningful and useful. </a:t>
            </a:r>
            <a:endParaRPr lang="en-US" b="0" i="0" dirty="0">
              <a:solidFill>
                <a:srgbClr val="000000"/>
              </a:solidFill>
              <a:effectLst/>
              <a:highlight>
                <a:srgbClr val="FFFFFF"/>
              </a:highlight>
              <a:latin typeface="+mj-lt"/>
            </a:endParaRPr>
          </a:p>
        </p:txBody>
      </p:sp>
      <p:sp>
        <p:nvSpPr>
          <p:cNvPr id="1048746" name="Rectangle 1"/>
          <p:cNvSpPr>
            <a:spLocks noChangeArrowheads="1"/>
          </p:cNvSpPr>
          <p:nvPr/>
        </p:nvSpPr>
        <p:spPr bwMode="auto">
          <a:xfrm>
            <a:off x="377666" y="1761831"/>
            <a:ext cx="6206013" cy="258532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tx1"/>
                </a:solidFill>
                <a:effectLst/>
                <a:latin typeface="+mj-lt"/>
              </a:rPr>
              <a:t> Lowercase and Strip: Convert all text in the columns to lowercase and remove leading/trailing whitespace.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en-US" altLang="en-US" sz="9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tx1"/>
                </a:solidFill>
                <a:effectLst/>
                <a:latin typeface="+mj-lt"/>
              </a:rPr>
              <a:t>string.punctuation</a:t>
            </a:r>
            <a:r>
              <a:rPr kumimoji="0" lang="en-US" altLang="en-US" sz="1000" b="0" i="0" u="none" strike="noStrike" cap="none" normalizeH="0" baseline="0" dirty="0">
                <a:ln>
                  <a:noFill/>
                </a:ln>
                <a:solidFill>
                  <a:schemeClr val="tx1"/>
                </a:solidFill>
                <a:effectLst/>
                <a:latin typeface="+mj-lt"/>
              </a:rPr>
              <a:t>: </a:t>
            </a:r>
            <a:r>
              <a:rPr kumimoji="0" lang="en-US" altLang="en-US" b="0" i="0" u="none" strike="noStrike" cap="none" normalizeH="0" baseline="0" dirty="0">
                <a:ln>
                  <a:noFill/>
                </a:ln>
                <a:solidFill>
                  <a:schemeClr val="tx1"/>
                </a:solidFill>
                <a:effectLst/>
                <a:latin typeface="+mj-lt"/>
              </a:rPr>
              <a:t>A string containing all punctuation characters.</a:t>
            </a:r>
            <a:endParaRPr lang="en-US" altLang="en-US" dirty="0">
              <a:solidFill>
                <a:schemeClr val="tx1"/>
              </a:solidFill>
              <a:latin typeface="+mj-l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en-US" altLang="en-US" sz="9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tx1"/>
                </a:solidFill>
                <a:effectLst/>
                <a:latin typeface="+mj-lt"/>
              </a:rPr>
              <a:t> Remove Punctuation: Eliminate punctuation from the columns.</a:t>
            </a:r>
            <a:r>
              <a:rPr kumimoji="0" lang="en-US" altLang="en-US" sz="1000" b="0" i="0" u="none" strike="noStrike" cap="none" normalizeH="0" baseline="0" dirty="0">
                <a:ln>
                  <a:noFill/>
                </a:ln>
                <a:solidFill>
                  <a:schemeClr val="tx1"/>
                </a:solidFill>
                <a:effectLst/>
                <a:latin typeface="+mj-lt"/>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en-US" altLang="en-US" sz="9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tx1"/>
                </a:solidFill>
                <a:effectLst/>
                <a:latin typeface="+mj-lt"/>
              </a:rPr>
              <a:t>Tokenize: Split the text  into individual words.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lang="en-US" altLang="en-US" dirty="0">
              <a:solidFill>
                <a:schemeClr val="tx1"/>
              </a:solidFill>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tx1"/>
                </a:solidFill>
                <a:effectLst/>
                <a:latin typeface="+mj-lt"/>
              </a:rPr>
              <a:t>Remove Stopwords: Filter out common English stopwords from the tokenized words.</a:t>
            </a:r>
            <a:r>
              <a:rPr kumimoji="0" lang="en-US" altLang="en-US" sz="1000" b="0" i="0" u="none" strike="noStrike" cap="none" normalizeH="0" baseline="0" dirty="0">
                <a:ln>
                  <a:noFill/>
                </a:ln>
                <a:solidFill>
                  <a:schemeClr val="tx1"/>
                </a:solidFill>
                <a:effectLst/>
                <a:latin typeface="+mj-lt"/>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en-US" altLang="en-US" sz="9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tx1"/>
                </a:solidFill>
                <a:effectLst/>
                <a:latin typeface="+mj-lt"/>
              </a:rPr>
              <a:t>Lemmatize: Convert words to their base forms using lemmatization.</a:t>
            </a:r>
            <a:endParaRPr kumimoji="0" lang="en-US" altLang="en-US" sz="1000" b="0" i="0" u="none" strike="noStrike" cap="none" normalizeH="0" baseline="0" dirty="0">
              <a:ln>
                <a:noFill/>
              </a:ln>
              <a:solidFill>
                <a:schemeClr val="tx1"/>
              </a:solidFill>
              <a:effectLst/>
              <a:latin typeface="+mj-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7" name="Title 1"/>
          <p:cNvSpPr>
            <a:spLocks noGrp="1"/>
          </p:cNvSpPr>
          <p:nvPr>
            <p:ph type="title"/>
          </p:nvPr>
        </p:nvSpPr>
        <p:spPr/>
        <p:txBody>
          <a:bodyPr/>
          <a:lstStyle/>
          <a:p>
            <a:r>
              <a:rPr lang="en-US" dirty="0">
                <a:latin typeface="+mj-lt"/>
              </a:rPr>
              <a:t>Neural Network Model</a:t>
            </a:r>
          </a:p>
        </p:txBody>
      </p:sp>
      <p:pic>
        <p:nvPicPr>
          <p:cNvPr id="2097164" name="Picture 3" descr="A diagram of a neural network  Description automatically generated"/>
          <p:cNvPicPr>
            <a:picLocks noChangeAspect="1"/>
          </p:cNvPicPr>
          <p:nvPr/>
        </p:nvPicPr>
        <p:blipFill>
          <a:blip r:embed="rId2"/>
          <a:stretch>
            <a:fillRect/>
          </a:stretch>
        </p:blipFill>
        <p:spPr>
          <a:xfrm>
            <a:off x="4810539" y="669421"/>
            <a:ext cx="3917347" cy="2347873"/>
          </a:xfrm>
          <a:prstGeom prst="rect">
            <a:avLst/>
          </a:prstGeom>
        </p:spPr>
      </p:pic>
      <p:sp>
        <p:nvSpPr>
          <p:cNvPr id="1048748" name="TextBox 5"/>
          <p:cNvSpPr txBox="1"/>
          <p:nvPr/>
        </p:nvSpPr>
        <p:spPr>
          <a:xfrm>
            <a:off x="184356" y="1067751"/>
            <a:ext cx="4277030" cy="1169551"/>
          </a:xfrm>
          <a:prstGeom prst="rect">
            <a:avLst/>
          </a:prstGeom>
          <a:noFill/>
        </p:spPr>
        <p:txBody>
          <a:bodyPr wrap="square">
            <a:spAutoFit/>
          </a:bodyPr>
          <a:lstStyle/>
          <a:p>
            <a:pPr marL="285750" indent="-285750">
              <a:buFont typeface="Wingdings" panose="05000000000000000000" pitchFamily="2" charset="2"/>
              <a:buChar char="q"/>
            </a:pPr>
            <a:r>
              <a:rPr lang="en-US" dirty="0">
                <a:latin typeface="+mj-lt"/>
              </a:rPr>
              <a:t>A neural network model is a supervised machine learning algorithm used for classification tasks. It consists of layers of neurons that process input features to make predictions. Here is a step-by-step explanation:</a:t>
            </a:r>
          </a:p>
        </p:txBody>
      </p:sp>
      <p:sp>
        <p:nvSpPr>
          <p:cNvPr id="1048749" name="TextBox 7"/>
          <p:cNvSpPr txBox="1"/>
          <p:nvPr/>
        </p:nvSpPr>
        <p:spPr>
          <a:xfrm>
            <a:off x="280220" y="2668987"/>
            <a:ext cx="8084552" cy="1600438"/>
          </a:xfrm>
          <a:prstGeom prst="rect">
            <a:avLst/>
          </a:prstGeom>
          <a:noFill/>
        </p:spPr>
        <p:txBody>
          <a:bodyPr wrap="square">
            <a:spAutoFit/>
          </a:bodyPr>
          <a:lstStyle/>
          <a:p>
            <a:pPr marL="285750" indent="-285750">
              <a:buFont typeface="Wingdings" panose="05000000000000000000" pitchFamily="2" charset="2"/>
              <a:buChar char="q"/>
            </a:pPr>
            <a:r>
              <a:rPr lang="en-US" b="1" dirty="0">
                <a:latin typeface="+mj-lt"/>
              </a:rPr>
              <a:t>Model Building</a:t>
            </a:r>
            <a:endParaRPr lang="en-US" dirty="0">
              <a:latin typeface="+mj-lt"/>
            </a:endParaRPr>
          </a:p>
          <a:p>
            <a:pPr lvl="6"/>
            <a:r>
              <a:rPr lang="en-US" dirty="0">
                <a:latin typeface="+mj-lt"/>
              </a:rPr>
              <a:t>A Sequential neural network model is created with:</a:t>
            </a:r>
          </a:p>
          <a:p>
            <a:pPr lvl="6"/>
            <a:endParaRPr lang="en-US" dirty="0">
              <a:latin typeface="+mj-lt"/>
            </a:endParaRPr>
          </a:p>
          <a:p>
            <a:pPr marL="742950" lvl="1" indent="-285750">
              <a:buFont typeface="Wingdings" panose="05000000000000000000" pitchFamily="2" charset="2"/>
              <a:buChar char="Ø"/>
            </a:pPr>
            <a:r>
              <a:rPr lang="en-US" dirty="0">
                <a:latin typeface="+mj-lt"/>
              </a:rPr>
              <a:t>An input layer with 128 neurons and ReLU activation function.</a:t>
            </a:r>
          </a:p>
          <a:p>
            <a:pPr marL="742950" lvl="1" indent="-285750">
              <a:buFont typeface="Wingdings" panose="05000000000000000000" pitchFamily="2" charset="2"/>
              <a:buChar char="Ø"/>
            </a:pPr>
            <a:r>
              <a:rPr lang="en-US" dirty="0">
                <a:latin typeface="+mj-lt"/>
              </a:rPr>
              <a:t>A hidden layer with 64 neurons and ReLU activation function.</a:t>
            </a:r>
          </a:p>
          <a:p>
            <a:pPr marL="742950" lvl="1" indent="-285750">
              <a:buFont typeface="Wingdings" panose="05000000000000000000" pitchFamily="2" charset="2"/>
              <a:buChar char="Ø"/>
            </a:pPr>
            <a:r>
              <a:rPr lang="en-US" dirty="0">
                <a:latin typeface="+mj-lt"/>
              </a:rPr>
              <a:t>An output layer with a number of neurons equal to the number of classes, using softmax activation for classification.</a:t>
            </a:r>
          </a:p>
        </p:txBody>
      </p:sp>
      <p:sp>
        <p:nvSpPr>
          <p:cNvPr id="1048750" name="TextBox 9"/>
          <p:cNvSpPr txBox="1"/>
          <p:nvPr/>
        </p:nvSpPr>
        <p:spPr>
          <a:xfrm>
            <a:off x="722376" y="4266682"/>
            <a:ext cx="5073444" cy="307777"/>
          </a:xfrm>
          <a:prstGeom prst="rect">
            <a:avLst/>
          </a:prstGeom>
          <a:noFill/>
        </p:spPr>
        <p:txBody>
          <a:bodyPr wrap="square">
            <a:spAutoFit/>
          </a:bodyPr>
          <a:lstStyle/>
          <a:p>
            <a:r>
              <a:rPr lang="en-US" altLang="LID4096" sz="1400" dirty="0">
                <a:latin typeface="+mj-lt"/>
                <a:cs typeface="Calibri" panose="020F0502020204030204" pitchFamily="34" charset="0"/>
              </a:rPr>
              <a:t>The Accuracy of </a:t>
            </a:r>
            <a:r>
              <a:rPr lang="en-US" dirty="0">
                <a:latin typeface="+mj-lt"/>
              </a:rPr>
              <a:t>Neural Network Model is: </a:t>
            </a:r>
            <a:r>
              <a:rPr lang="en-US" altLang="LID4096" sz="1400" dirty="0">
                <a:latin typeface="+mj-lt"/>
                <a:cs typeface="Calibri" panose="020F0502020204030204" pitchFamily="34" charset="0"/>
              </a:rPr>
              <a:t>92.8 %</a:t>
            </a:r>
            <a:endParaRPr lang="en-US" b="1" dirty="0">
              <a:latin typeface="+mj-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1" name="Title 1"/>
          <p:cNvSpPr>
            <a:spLocks noGrp="1"/>
          </p:cNvSpPr>
          <p:nvPr>
            <p:ph type="title"/>
          </p:nvPr>
        </p:nvSpPr>
        <p:spPr/>
        <p:txBody>
          <a:bodyPr/>
          <a:lstStyle/>
          <a:p>
            <a:r>
              <a:rPr lang="en-US" dirty="0">
                <a:latin typeface="+mj-lt"/>
              </a:rPr>
              <a:t>chatbot</a:t>
            </a:r>
          </a:p>
        </p:txBody>
      </p:sp>
      <p:sp>
        <p:nvSpPr>
          <p:cNvPr id="1048752" name="TextBox 5"/>
          <p:cNvSpPr txBox="1"/>
          <p:nvPr/>
        </p:nvSpPr>
        <p:spPr>
          <a:xfrm>
            <a:off x="317092" y="1198691"/>
            <a:ext cx="5694094" cy="3108543"/>
          </a:xfrm>
          <a:prstGeom prst="rect">
            <a:avLst/>
          </a:prstGeom>
          <a:noFill/>
        </p:spPr>
        <p:txBody>
          <a:bodyPr wrap="square">
            <a:spAutoFit/>
          </a:bodyPr>
          <a:lstStyle/>
          <a:p>
            <a:pPr marL="285750" indent="-285750" algn="l" rtl="0" fontAlgn="base">
              <a:buFont typeface="Wingdings" panose="05000000000000000000" pitchFamily="2" charset="2"/>
              <a:buChar char="q"/>
            </a:pPr>
            <a:r>
              <a:rPr lang="en-US" sz="1400" b="0" i="0" dirty="0">
                <a:solidFill>
                  <a:srgbClr val="000000"/>
                </a:solidFill>
                <a:effectLst/>
                <a:highlight>
                  <a:srgbClr val="FFFFFF"/>
                </a:highlight>
                <a:latin typeface="+mj-lt"/>
              </a:rPr>
              <a:t>After determining whether the user is eligible to donate, if they are not eligible, the application will redirect </a:t>
            </a:r>
          </a:p>
          <a:p>
            <a:pPr algn="l" rtl="0" fontAlgn="base"/>
            <a:r>
              <a:rPr lang="en-US" dirty="0">
                <a:highlight>
                  <a:srgbClr val="FFFFFF"/>
                </a:highlight>
                <a:latin typeface="+mj-lt"/>
              </a:rPr>
              <a:t>       </a:t>
            </a:r>
            <a:r>
              <a:rPr lang="en-US" sz="1400" b="0" i="0" dirty="0">
                <a:solidFill>
                  <a:srgbClr val="000000"/>
                </a:solidFill>
                <a:effectLst/>
                <a:highlight>
                  <a:srgbClr val="FFFFFF"/>
                </a:highlight>
                <a:latin typeface="+mj-lt"/>
              </a:rPr>
              <a:t>them to the chatbot. </a:t>
            </a:r>
          </a:p>
          <a:p>
            <a:pPr marL="285750" indent="-285750" algn="l" rtl="0" fontAlgn="base">
              <a:buFont typeface="Wingdings" panose="05000000000000000000" pitchFamily="2" charset="2"/>
              <a:buChar char="q"/>
            </a:pPr>
            <a:endParaRPr lang="en-US" dirty="0">
              <a:highlight>
                <a:srgbClr val="FFFFFF"/>
              </a:highlight>
              <a:latin typeface="+mj-lt"/>
            </a:endParaRPr>
          </a:p>
          <a:p>
            <a:pPr marL="285750" indent="-285750" algn="l" rtl="0" fontAlgn="base">
              <a:buFont typeface="Wingdings" panose="05000000000000000000" pitchFamily="2" charset="2"/>
              <a:buChar char="q"/>
            </a:pPr>
            <a:r>
              <a:rPr lang="en-US" sz="1400" b="0" i="0" dirty="0">
                <a:solidFill>
                  <a:srgbClr val="000000"/>
                </a:solidFill>
                <a:effectLst/>
                <a:highlight>
                  <a:srgbClr val="FFFFFF"/>
                </a:highlight>
                <a:latin typeface="+mj-lt"/>
              </a:rPr>
              <a:t>The user can express their feelings and concerns, and the chatbot will assist them in identifying their health issues and recommend appropriate actions or precautions. </a:t>
            </a:r>
            <a:endParaRPr lang="en-US" b="0" i="0" dirty="0">
              <a:solidFill>
                <a:srgbClr val="000000"/>
              </a:solidFill>
              <a:effectLst/>
              <a:highlight>
                <a:srgbClr val="FFFFFF"/>
              </a:highlight>
              <a:latin typeface="+mj-lt"/>
            </a:endParaRPr>
          </a:p>
          <a:p>
            <a:pPr marL="285750" indent="-285750" algn="l" rtl="0" fontAlgn="base">
              <a:buFont typeface="Wingdings" panose="05000000000000000000" pitchFamily="2" charset="2"/>
              <a:buChar char="q"/>
            </a:pPr>
            <a:endParaRPr lang="en-US" b="0" i="0" dirty="0">
              <a:solidFill>
                <a:srgbClr val="000000"/>
              </a:solidFill>
              <a:effectLst/>
              <a:highlight>
                <a:srgbClr val="FFFFFF"/>
              </a:highlight>
              <a:latin typeface="+mj-lt"/>
            </a:endParaRPr>
          </a:p>
          <a:p>
            <a:pPr marL="285750" indent="-285750" fontAlgn="base">
              <a:buFont typeface="Wingdings" panose="05000000000000000000" pitchFamily="2" charset="2"/>
              <a:buChar char="q"/>
            </a:pPr>
            <a:r>
              <a:rPr lang="en-US" sz="1400" b="0" i="0" dirty="0">
                <a:solidFill>
                  <a:srgbClr val="000000"/>
                </a:solidFill>
                <a:effectLst/>
                <a:highlight>
                  <a:srgbClr val="FFFFFF"/>
                </a:highlight>
                <a:latin typeface="+mj-lt"/>
              </a:rPr>
              <a:t>Using natural language processing (NLP) enhances the communication between the user and </a:t>
            </a:r>
            <a:r>
              <a:rPr lang="en-US" dirty="0">
                <a:highlight>
                  <a:srgbClr val="FFFFFF"/>
                </a:highlight>
                <a:latin typeface="+mj-lt"/>
              </a:rPr>
              <a:t>chatbot</a:t>
            </a:r>
            <a:endParaRPr lang="en-US" sz="1400" b="0" i="0" dirty="0">
              <a:solidFill>
                <a:srgbClr val="000000"/>
              </a:solidFill>
              <a:effectLst/>
              <a:highlight>
                <a:srgbClr val="FFFFFF"/>
              </a:highlight>
              <a:latin typeface="+mj-lt"/>
            </a:endParaRPr>
          </a:p>
          <a:p>
            <a:pPr marL="285750" indent="-285750" algn="l" rtl="0" fontAlgn="base">
              <a:buFont typeface="Wingdings" panose="05000000000000000000" pitchFamily="2" charset="2"/>
              <a:buChar char="q"/>
            </a:pPr>
            <a:endParaRPr lang="en-US" sz="1400" b="0" i="0" dirty="0">
              <a:solidFill>
                <a:srgbClr val="000000"/>
              </a:solidFill>
              <a:effectLst/>
              <a:highlight>
                <a:srgbClr val="FFFFFF"/>
              </a:highlight>
              <a:latin typeface="+mj-lt"/>
            </a:endParaRPr>
          </a:p>
          <a:p>
            <a:pPr marL="285750" indent="-285750" algn="l" rtl="0" fontAlgn="base">
              <a:buFont typeface="Wingdings" panose="05000000000000000000" pitchFamily="2" charset="2"/>
              <a:buChar char="q"/>
            </a:pPr>
            <a:r>
              <a:rPr lang="en-US" sz="1400" b="0" i="0" dirty="0">
                <a:solidFill>
                  <a:srgbClr val="000000"/>
                </a:solidFill>
                <a:effectLst/>
                <a:highlight>
                  <a:srgbClr val="FFFFFF"/>
                </a:highlight>
                <a:latin typeface="+mj-lt"/>
              </a:rPr>
              <a:t>It allows the chatbot to understand and interpret user input more effectively, leading to a more natural and seamless interaction experience. </a:t>
            </a:r>
            <a:endParaRPr lang="en-US" b="0" i="0" dirty="0">
              <a:solidFill>
                <a:srgbClr val="000000"/>
              </a:solidFill>
              <a:effectLst/>
              <a:highlight>
                <a:srgbClr val="FFFFFF"/>
              </a:highlight>
              <a:latin typeface="+mj-lt"/>
            </a:endParaRPr>
          </a:p>
        </p:txBody>
      </p:sp>
      <p:pic>
        <p:nvPicPr>
          <p:cNvPr id="2097165" name="صورة 3" descr="صورة تحتوي على نص, الإلكترونيات, لقطة شاشة, جهاز محمول  تم إنشاء الوصف تلقائياً"/>
          <p:cNvPicPr>
            <a:picLocks noChangeAspect="1"/>
          </p:cNvPicPr>
          <p:nvPr/>
        </p:nvPicPr>
        <p:blipFill>
          <a:blip r:embed="rId2"/>
          <a:stretch>
            <a:fillRect/>
          </a:stretch>
        </p:blipFill>
        <p:spPr>
          <a:xfrm>
            <a:off x="6544431" y="1017725"/>
            <a:ext cx="1692093" cy="311810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3" name="Title 1"/>
          <p:cNvSpPr>
            <a:spLocks noGrp="1"/>
          </p:cNvSpPr>
          <p:nvPr>
            <p:ph type="title"/>
          </p:nvPr>
        </p:nvSpPr>
        <p:spPr>
          <a:xfrm>
            <a:off x="589186" y="910283"/>
            <a:ext cx="5882498" cy="3476158"/>
          </a:xfrm>
        </p:spPr>
        <p:txBody>
          <a:bodyPr/>
          <a:lstStyle/>
          <a:p>
            <a:r>
              <a:rPr lang="en-US" sz="1400" b="1" dirty="0">
                <a:latin typeface="+mj-lt"/>
              </a:rPr>
              <a:t>1</a:t>
            </a:r>
            <a:r>
              <a:rPr lang="en-US" sz="1400" dirty="0">
                <a:latin typeface="+mj-lt"/>
              </a:rPr>
              <a:t>. Disease Symptom Chatbot  Matches user-provided symptoms to diseases and suggests actions or  precautions.</a:t>
            </a:r>
            <a:br>
              <a:rPr lang="en-US" sz="1400" dirty="0">
                <a:latin typeface="+mj-lt"/>
              </a:rPr>
            </a:br>
            <a:r>
              <a:rPr lang="en-US" sz="1400" dirty="0">
                <a:latin typeface="+mj-lt"/>
              </a:rPr>
              <a:t> </a:t>
            </a:r>
            <a:br>
              <a:rPr lang="en-US" sz="1400" dirty="0">
                <a:latin typeface="+mj-lt"/>
              </a:rPr>
            </a:br>
            <a:r>
              <a:rPr lang="en-US" sz="1400" b="1" dirty="0">
                <a:latin typeface="+mj-lt"/>
              </a:rPr>
              <a:t>2</a:t>
            </a:r>
            <a:r>
              <a:rPr lang="en-US" sz="1400" dirty="0">
                <a:latin typeface="+mj-lt"/>
              </a:rPr>
              <a:t>. Purpose Helps users identify potential diseases based on symptoms and provides actionable advice.</a:t>
            </a:r>
            <a:br>
              <a:rPr lang="en-US" sz="1400" dirty="0">
                <a:latin typeface="+mj-lt"/>
              </a:rPr>
            </a:br>
            <a:r>
              <a:rPr lang="en-US" sz="1400" dirty="0">
                <a:latin typeface="+mj-lt"/>
              </a:rPr>
              <a:t> </a:t>
            </a:r>
            <a:br>
              <a:rPr lang="en-US" sz="1400" dirty="0">
                <a:latin typeface="+mj-lt"/>
              </a:rPr>
            </a:br>
            <a:r>
              <a:rPr lang="en-US" sz="1400" b="1" dirty="0">
                <a:latin typeface="+mj-lt"/>
              </a:rPr>
              <a:t>3</a:t>
            </a:r>
            <a:r>
              <a:rPr lang="en-US" sz="1400" dirty="0">
                <a:latin typeface="+mj-lt"/>
              </a:rPr>
              <a:t>. Code Overview</a:t>
            </a:r>
            <a:br>
              <a:rPr lang="en-US" sz="1400" dirty="0">
                <a:latin typeface="+mj-lt"/>
              </a:rPr>
            </a:br>
            <a:r>
              <a:rPr lang="en-US" sz="1400" dirty="0">
                <a:latin typeface="+mj-lt"/>
              </a:rPr>
              <a:t>Responds to greetings and farewells, processes symptom descriptions, and provides disease information and actions.</a:t>
            </a:r>
            <a:br>
              <a:rPr lang="en-US" sz="1400" dirty="0">
                <a:latin typeface="+mj-lt"/>
              </a:rPr>
            </a:br>
            <a:r>
              <a:rPr lang="en-US" sz="1400" dirty="0">
                <a:latin typeface="+mj-lt"/>
              </a:rPr>
              <a:t> </a:t>
            </a:r>
            <a:br>
              <a:rPr lang="en-US" sz="1400" dirty="0">
                <a:latin typeface="+mj-lt"/>
              </a:rPr>
            </a:br>
            <a:r>
              <a:rPr lang="en-US" sz="1400" b="1" dirty="0">
                <a:latin typeface="+mj-lt"/>
              </a:rPr>
              <a:t>4</a:t>
            </a:r>
            <a:r>
              <a:rPr lang="en-US" sz="1400" dirty="0">
                <a:latin typeface="+mj-lt"/>
              </a:rPr>
              <a:t>. Greeting and Farewell Responses</a:t>
            </a:r>
            <a:br>
              <a:rPr lang="en-US" sz="1400" dirty="0">
                <a:latin typeface="+mj-lt"/>
              </a:rPr>
            </a:br>
            <a:r>
              <a:rPr lang="en-US" sz="1400" dirty="0">
                <a:latin typeface="+mj-lt"/>
              </a:rPr>
              <a:t> Recognizes and responds to basic greetings and farewells, offering a friendly interaction.</a:t>
            </a:r>
            <a:br>
              <a:rPr lang="en-US" sz="1400" dirty="0">
                <a:latin typeface="+mj-lt"/>
              </a:rPr>
            </a:br>
            <a:r>
              <a:rPr lang="en-US" sz="1400" dirty="0">
                <a:latin typeface="+mj-lt"/>
              </a:rPr>
              <a:t> </a:t>
            </a:r>
            <a:br>
              <a:rPr lang="en-US" sz="1400" dirty="0">
                <a:latin typeface="+mj-lt"/>
              </a:rPr>
            </a:br>
            <a:r>
              <a:rPr lang="en-US" sz="1400" b="1" dirty="0">
                <a:latin typeface="+mj-lt"/>
              </a:rPr>
              <a:t>5</a:t>
            </a:r>
            <a:r>
              <a:rPr lang="en-US" sz="1400" dirty="0">
                <a:latin typeface="+mj-lt"/>
              </a:rPr>
              <a:t>. Handling Common Questions Addresses simple questions about its state and responds politely to expressions like 'How are you?'.</a:t>
            </a:r>
            <a:br>
              <a:rPr lang="en-US" sz="1100" dirty="0">
                <a:latin typeface="+mj-lt"/>
              </a:rPr>
            </a:br>
            <a:br>
              <a:rPr lang="en-US" sz="1100" dirty="0">
                <a:latin typeface="+mj-lt"/>
              </a:rPr>
            </a:br>
            <a:endParaRPr lang="en-US" dirty="0">
              <a:latin typeface="+mj-lt"/>
            </a:endParaRPr>
          </a:p>
        </p:txBody>
      </p:sp>
      <p:sp>
        <p:nvSpPr>
          <p:cNvPr id="1048754" name="TextBox 3"/>
          <p:cNvSpPr txBox="1"/>
          <p:nvPr/>
        </p:nvSpPr>
        <p:spPr>
          <a:xfrm>
            <a:off x="833285" y="424411"/>
            <a:ext cx="5073444" cy="400110"/>
          </a:xfrm>
          <a:prstGeom prst="rect">
            <a:avLst/>
          </a:prstGeom>
          <a:noFill/>
        </p:spPr>
        <p:txBody>
          <a:bodyPr wrap="square">
            <a:spAutoFit/>
          </a:bodyPr>
          <a:lstStyle/>
          <a:p>
            <a:r>
              <a:rPr lang="en-US" sz="2000" b="1" dirty="0">
                <a:latin typeface="+mj-lt"/>
              </a:rPr>
              <a:t>Disease Symptom Chatbot</a:t>
            </a:r>
          </a:p>
        </p:txBody>
      </p:sp>
      <p:pic>
        <p:nvPicPr>
          <p:cNvPr id="2097166" name="Picture 2"/>
          <p:cNvPicPr>
            <a:picLocks noChangeAspect="1"/>
          </p:cNvPicPr>
          <p:nvPr/>
        </p:nvPicPr>
        <p:blipFill rotWithShape="1">
          <a:blip r:embed="rId2" cstate="print"/>
          <a:srcRect b="15589"/>
          <a:stretch>
            <a:fillRect/>
          </a:stretch>
        </p:blipFill>
        <p:spPr bwMode="auto">
          <a:xfrm>
            <a:off x="6621300" y="920680"/>
            <a:ext cx="1705610" cy="311785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7" name="Picture 3" descr="A chatbot with a robot and a person  Description automatically generated with medium confidence"/>
          <p:cNvPicPr>
            <a:picLocks noChangeAspect="1"/>
          </p:cNvPicPr>
          <p:nvPr/>
        </p:nvPicPr>
        <p:blipFill>
          <a:blip r:embed="rId2"/>
          <a:stretch>
            <a:fillRect/>
          </a:stretch>
        </p:blipFill>
        <p:spPr>
          <a:xfrm>
            <a:off x="4468762" y="1423133"/>
            <a:ext cx="4410062" cy="3162806"/>
          </a:xfrm>
          <a:prstGeom prst="rect">
            <a:avLst/>
          </a:prstGeom>
        </p:spPr>
      </p:pic>
      <p:sp>
        <p:nvSpPr>
          <p:cNvPr id="1048755" name="Title 1"/>
          <p:cNvSpPr>
            <a:spLocks noGrp="1"/>
          </p:cNvSpPr>
          <p:nvPr>
            <p:ph type="title"/>
          </p:nvPr>
        </p:nvSpPr>
        <p:spPr>
          <a:xfrm>
            <a:off x="265176" y="1423133"/>
            <a:ext cx="4100347" cy="3030071"/>
          </a:xfrm>
        </p:spPr>
        <p:txBody>
          <a:bodyPr/>
          <a:lstStyle/>
          <a:p>
            <a:r>
              <a:rPr lang="en-US" sz="1200" b="1" dirty="0">
                <a:latin typeface="+mj-lt"/>
              </a:rPr>
              <a:t>8</a:t>
            </a:r>
            <a:r>
              <a:rPr lang="en-US" sz="1200" dirty="0">
                <a:latin typeface="+mj-lt"/>
              </a:rPr>
              <a:t>. Response with Actions/Precautions </a:t>
            </a:r>
            <a:r>
              <a:rPr lang="en-US" sz="1200" b="1" dirty="0">
                <a:latin typeface="+mj-lt"/>
              </a:rPr>
              <a:t>:</a:t>
            </a:r>
            <a:r>
              <a:rPr lang="en-US" sz="1200" dirty="0">
                <a:latin typeface="+mj-lt"/>
              </a:rPr>
              <a:t> Asks users if they want to know actions or precautions for the identified disease and provides detailed steps if requested.</a:t>
            </a:r>
            <a:br>
              <a:rPr lang="en-US" sz="1200" dirty="0">
                <a:latin typeface="+mj-lt"/>
              </a:rPr>
            </a:br>
            <a:br>
              <a:rPr lang="en-US" sz="1200" dirty="0">
                <a:latin typeface="+mj-lt"/>
              </a:rPr>
            </a:br>
            <a:r>
              <a:rPr lang="en-US" sz="1200" b="1" dirty="0">
                <a:latin typeface="+mj-lt"/>
              </a:rPr>
              <a:t>9</a:t>
            </a:r>
            <a:r>
              <a:rPr lang="en-US" sz="1200" dirty="0">
                <a:latin typeface="+mj-lt"/>
              </a:rPr>
              <a:t>. User Interaction</a:t>
            </a:r>
            <a:br>
              <a:rPr lang="en-US" sz="1200" dirty="0">
                <a:latin typeface="+mj-lt"/>
              </a:rPr>
            </a:br>
            <a:r>
              <a:rPr lang="en-US" sz="1200" dirty="0">
                <a:latin typeface="+mj-lt"/>
              </a:rPr>
              <a:t>   Interactively handles user responses, providing detailed action lists if needed, and continues to assist with further questions.</a:t>
            </a:r>
            <a:br>
              <a:rPr lang="en-US" sz="1200" dirty="0">
                <a:latin typeface="+mj-lt"/>
              </a:rPr>
            </a:br>
            <a:br>
              <a:rPr lang="en-US" sz="1200" dirty="0">
                <a:latin typeface="+mj-lt"/>
              </a:rPr>
            </a:br>
            <a:r>
              <a:rPr lang="en-US" sz="1200" b="1" dirty="0">
                <a:latin typeface="+mj-lt"/>
              </a:rPr>
              <a:t>10</a:t>
            </a:r>
            <a:r>
              <a:rPr lang="en-US" sz="1200" dirty="0">
                <a:latin typeface="+mj-lt"/>
              </a:rPr>
              <a:t>. Conclusion</a:t>
            </a:r>
            <a:br>
              <a:rPr lang="en-US" sz="1200" dirty="0">
                <a:latin typeface="+mj-lt"/>
              </a:rPr>
            </a:br>
            <a:r>
              <a:rPr lang="en-US" sz="1200" dirty="0">
                <a:latin typeface="+mj-lt"/>
              </a:rPr>
              <a:t>Assists users in identifying possible diseases and providing useful actions or precautions. Future improvements could enhance the disease database and NLP accuracy.</a:t>
            </a:r>
          </a:p>
        </p:txBody>
      </p:sp>
      <p:sp>
        <p:nvSpPr>
          <p:cNvPr id="1048756" name="TextBox 5"/>
          <p:cNvSpPr txBox="1"/>
          <p:nvPr/>
        </p:nvSpPr>
        <p:spPr>
          <a:xfrm>
            <a:off x="265176" y="407470"/>
            <a:ext cx="8495365" cy="1015663"/>
          </a:xfrm>
          <a:prstGeom prst="rect">
            <a:avLst/>
          </a:prstGeom>
          <a:noFill/>
        </p:spPr>
        <p:txBody>
          <a:bodyPr wrap="square">
            <a:spAutoFit/>
          </a:bodyPr>
          <a:lstStyle/>
          <a:p>
            <a:r>
              <a:rPr lang="en-US" sz="1200" b="1" dirty="0">
                <a:latin typeface="+mj-lt"/>
              </a:rPr>
              <a:t>6</a:t>
            </a:r>
            <a:r>
              <a:rPr lang="en-US" sz="1200" dirty="0">
                <a:latin typeface="+mj-lt"/>
              </a:rPr>
              <a:t>. Symptom Matching</a:t>
            </a:r>
            <a:br>
              <a:rPr lang="en-US" sz="1200" dirty="0">
                <a:latin typeface="+mj-lt"/>
              </a:rPr>
            </a:br>
            <a:r>
              <a:rPr lang="en-US" sz="1200" dirty="0">
                <a:latin typeface="+mj-lt"/>
              </a:rPr>
              <a:t>  Uses TF-IDF vectorization and cosine similarity to match user symptoms with disease descriptions in the database.</a:t>
            </a:r>
            <a:br>
              <a:rPr lang="en-US" sz="1200" dirty="0">
                <a:latin typeface="+mj-lt"/>
              </a:rPr>
            </a:br>
            <a:br>
              <a:rPr lang="en-US" sz="1200" dirty="0">
                <a:latin typeface="+mj-lt"/>
              </a:rPr>
            </a:br>
            <a:r>
              <a:rPr lang="en-US" sz="1200" b="1" dirty="0">
                <a:latin typeface="+mj-lt"/>
              </a:rPr>
              <a:t>7</a:t>
            </a:r>
            <a:r>
              <a:rPr lang="en-US" sz="1200" dirty="0">
                <a:latin typeface="+mj-lt"/>
              </a:rPr>
              <a:t>.Disease Identification</a:t>
            </a:r>
            <a:br>
              <a:rPr lang="en-US" sz="1200" dirty="0">
                <a:latin typeface="+mj-lt"/>
              </a:rPr>
            </a:br>
            <a:r>
              <a:rPr lang="en-US" sz="1200" dirty="0">
                <a:latin typeface="+mj-lt"/>
              </a:rPr>
              <a:t> Identifies the most likely disease if the similarity score exceeds a threshold and checks for available actions or precautions.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1048632"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a:t>
            </a:r>
            <a:endParaRPr dirty="0"/>
          </a:p>
        </p:txBody>
      </p:sp>
      <p:graphicFrame>
        <p:nvGraphicFramePr>
          <p:cNvPr id="4194304" name="Diagram 37"/>
          <p:cNvGraphicFramePr>
            <a:graphicFrameLocks/>
          </p:cNvGraphicFramePr>
          <p:nvPr/>
        </p:nvGraphicFramePr>
        <p:xfrm>
          <a:off x="1456659" y="1168328"/>
          <a:ext cx="6581555" cy="3402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757" name="Title 2"/>
          <p:cNvSpPr>
            <a:spLocks noGrp="1"/>
          </p:cNvSpPr>
          <p:nvPr>
            <p:ph type="title"/>
          </p:nvPr>
        </p:nvSpPr>
        <p:spPr>
          <a:xfrm>
            <a:off x="530990" y="329549"/>
            <a:ext cx="7708500" cy="572700"/>
          </a:xfrm>
        </p:spPr>
        <p:txBody>
          <a:bodyPr/>
          <a:lstStyle/>
          <a:p>
            <a:r>
              <a:rPr lang="en-US" dirty="0"/>
              <a:t>Blood Donation Locator</a:t>
            </a:r>
          </a:p>
        </p:txBody>
      </p:sp>
      <p:pic>
        <p:nvPicPr>
          <p:cNvPr id="2097168" name="Picture 1"/>
          <p:cNvPicPr>
            <a:picLocks noChangeAspect="1"/>
          </p:cNvPicPr>
          <p:nvPr/>
        </p:nvPicPr>
        <p:blipFill rotWithShape="1">
          <a:blip r:embed="rId3"/>
          <a:srcRect l="-12651" t="-7261" r="-12651" b="-7261"/>
          <a:stretch>
            <a:fillRect/>
          </a:stretch>
        </p:blipFill>
        <p:spPr>
          <a:xfrm>
            <a:off x="92331" y="769329"/>
            <a:ext cx="2108200" cy="4157324"/>
          </a:xfrm>
          <a:prstGeom prst="rect">
            <a:avLst/>
          </a:prstGeom>
        </p:spPr>
      </p:pic>
      <p:pic>
        <p:nvPicPr>
          <p:cNvPr id="2097169" name="Picture 3"/>
          <p:cNvPicPr>
            <a:picLocks noChangeAspect="1"/>
          </p:cNvPicPr>
          <p:nvPr/>
        </p:nvPicPr>
        <p:blipFill>
          <a:blip r:embed="rId4"/>
          <a:stretch>
            <a:fillRect/>
          </a:stretch>
        </p:blipFill>
        <p:spPr>
          <a:xfrm>
            <a:off x="2566194" y="1034554"/>
            <a:ext cx="1685022" cy="3626874"/>
          </a:xfrm>
          <a:prstGeom prst="rect">
            <a:avLst/>
          </a:prstGeom>
        </p:spPr>
      </p:pic>
      <p:pic>
        <p:nvPicPr>
          <p:cNvPr id="2097170" name="Picture 9"/>
          <p:cNvPicPr>
            <a:picLocks noChangeAspect="1"/>
          </p:cNvPicPr>
          <p:nvPr/>
        </p:nvPicPr>
        <p:blipFill>
          <a:blip r:embed="rId5"/>
          <a:stretch>
            <a:fillRect/>
          </a:stretch>
        </p:blipFill>
        <p:spPr>
          <a:xfrm>
            <a:off x="7153781" y="1034554"/>
            <a:ext cx="1674000" cy="3667361"/>
          </a:xfrm>
          <a:prstGeom prst="rect">
            <a:avLst/>
          </a:prstGeom>
        </p:spPr>
      </p:pic>
      <p:pic>
        <p:nvPicPr>
          <p:cNvPr id="2097171" name="Picture 10"/>
          <p:cNvPicPr>
            <a:picLocks noChangeAspect="1"/>
          </p:cNvPicPr>
          <p:nvPr/>
        </p:nvPicPr>
        <p:blipFill>
          <a:blip r:embed="rId6"/>
          <a:stretch>
            <a:fillRect/>
          </a:stretch>
        </p:blipFill>
        <p:spPr>
          <a:xfrm>
            <a:off x="4880369" y="1034554"/>
            <a:ext cx="1685023" cy="3628800"/>
          </a:xfrm>
          <a:prstGeom prst="rect">
            <a:avLst/>
          </a:prstGeom>
        </p:spPr>
      </p:pic>
      <p:cxnSp>
        <p:nvCxnSpPr>
          <p:cNvPr id="3145738" name="Straight Arrow Connector 11"/>
          <p:cNvCxnSpPr>
            <a:cxnSpLocks/>
          </p:cNvCxnSpPr>
          <p:nvPr/>
        </p:nvCxnSpPr>
        <p:spPr>
          <a:xfrm>
            <a:off x="4251216" y="2571750"/>
            <a:ext cx="640080" cy="0"/>
          </a:xfrm>
          <a:prstGeom prst="straightConnector1">
            <a:avLst/>
          </a:prstGeom>
          <a:ln w="123825">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3145739" name="Straight Arrow Connector 15"/>
          <p:cNvCxnSpPr>
            <a:cxnSpLocks/>
          </p:cNvCxnSpPr>
          <p:nvPr/>
        </p:nvCxnSpPr>
        <p:spPr>
          <a:xfrm>
            <a:off x="6565392" y="2535936"/>
            <a:ext cx="640080" cy="0"/>
          </a:xfrm>
          <a:prstGeom prst="straightConnector1">
            <a:avLst/>
          </a:prstGeom>
          <a:ln w="123825">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3145740" name="Straight Arrow Connector 16"/>
          <p:cNvCxnSpPr>
            <a:cxnSpLocks/>
          </p:cNvCxnSpPr>
          <p:nvPr/>
        </p:nvCxnSpPr>
        <p:spPr>
          <a:xfrm>
            <a:off x="1990219" y="2535936"/>
            <a:ext cx="640080" cy="0"/>
          </a:xfrm>
          <a:prstGeom prst="straightConnector1">
            <a:avLst/>
          </a:prstGeom>
          <a:ln w="123825">
            <a:solidFill>
              <a:srgbClr val="002060"/>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7169"/>
                                        </p:tgtEl>
                                        <p:attrNameLst>
                                          <p:attrName>style.visibility</p:attrName>
                                        </p:attrNameLst>
                                      </p:cBhvr>
                                      <p:to>
                                        <p:strVal val="visible"/>
                                      </p:to>
                                    </p:set>
                                    <p:animEffect transition="in" filter="fade">
                                      <p:cBhvr>
                                        <p:cTn id="7" dur="500"/>
                                        <p:tgtEl>
                                          <p:spTgt spid="2097169"/>
                                        </p:tgtEl>
                                      </p:cBhvr>
                                    </p:animEffect>
                                  </p:childTnLst>
                                </p:cTn>
                              </p:par>
                              <p:par>
                                <p:cTn id="8" presetID="10" presetClass="entr" presetSubtype="0" fill="hold" nodeType="withEffect">
                                  <p:stCondLst>
                                    <p:cond delay="0"/>
                                  </p:stCondLst>
                                  <p:childTnLst>
                                    <p:set>
                                      <p:cBhvr>
                                        <p:cTn id="9" dur="1" fill="hold">
                                          <p:stCondLst>
                                            <p:cond delay="0"/>
                                          </p:stCondLst>
                                        </p:cTn>
                                        <p:tgtEl>
                                          <p:spTgt spid="2097170"/>
                                        </p:tgtEl>
                                        <p:attrNameLst>
                                          <p:attrName>style.visibility</p:attrName>
                                        </p:attrNameLst>
                                      </p:cBhvr>
                                      <p:to>
                                        <p:strVal val="visible"/>
                                      </p:to>
                                    </p:set>
                                    <p:animEffect transition="in" filter="fade">
                                      <p:cBhvr>
                                        <p:cTn id="10" dur="500"/>
                                        <p:tgtEl>
                                          <p:spTgt spid="2097170"/>
                                        </p:tgtEl>
                                      </p:cBhvr>
                                    </p:animEffect>
                                  </p:childTnLst>
                                </p:cTn>
                              </p:par>
                              <p:par>
                                <p:cTn id="11" presetID="10" presetClass="entr" presetSubtype="0" fill="hold" nodeType="withEffect">
                                  <p:stCondLst>
                                    <p:cond delay="0"/>
                                  </p:stCondLst>
                                  <p:childTnLst>
                                    <p:set>
                                      <p:cBhvr>
                                        <p:cTn id="12" dur="1" fill="hold">
                                          <p:stCondLst>
                                            <p:cond delay="0"/>
                                          </p:stCondLst>
                                        </p:cTn>
                                        <p:tgtEl>
                                          <p:spTgt spid="2097171"/>
                                        </p:tgtEl>
                                        <p:attrNameLst>
                                          <p:attrName>style.visibility</p:attrName>
                                        </p:attrNameLst>
                                      </p:cBhvr>
                                      <p:to>
                                        <p:strVal val="visible"/>
                                      </p:to>
                                    </p:set>
                                    <p:animEffect transition="in" filter="fade">
                                      <p:cBhvr>
                                        <p:cTn id="13" dur="500"/>
                                        <p:tgtEl>
                                          <p:spTgt spid="209717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45738"/>
                                        </p:tgtEl>
                                        <p:attrNameLst>
                                          <p:attrName>style.visibility</p:attrName>
                                        </p:attrNameLst>
                                      </p:cBhvr>
                                      <p:to>
                                        <p:strVal val="visible"/>
                                      </p:to>
                                    </p:set>
                                    <p:animEffect transition="in" filter="fade">
                                      <p:cBhvr>
                                        <p:cTn id="18" dur="500"/>
                                        <p:tgtEl>
                                          <p:spTgt spid="31457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45739"/>
                                        </p:tgtEl>
                                        <p:attrNameLst>
                                          <p:attrName>style.visibility</p:attrName>
                                        </p:attrNameLst>
                                      </p:cBhvr>
                                      <p:to>
                                        <p:strVal val="visible"/>
                                      </p:to>
                                    </p:set>
                                    <p:animEffect transition="in" filter="fade">
                                      <p:cBhvr>
                                        <p:cTn id="23" dur="500"/>
                                        <p:tgtEl>
                                          <p:spTgt spid="31457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45740"/>
                                        </p:tgtEl>
                                        <p:attrNameLst>
                                          <p:attrName>style.visibility</p:attrName>
                                        </p:attrNameLst>
                                      </p:cBhvr>
                                      <p:to>
                                        <p:strVal val="visible"/>
                                      </p:to>
                                    </p:set>
                                    <p:animEffect transition="in" filter="fade">
                                      <p:cBhvr>
                                        <p:cTn id="28" dur="500"/>
                                        <p:tgtEl>
                                          <p:spTgt spid="3145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0" name="TextBox 5"/>
          <p:cNvSpPr txBox="1"/>
          <p:nvPr/>
        </p:nvSpPr>
        <p:spPr>
          <a:xfrm>
            <a:off x="603504" y="530352"/>
            <a:ext cx="3451654" cy="523220"/>
          </a:xfrm>
          <a:prstGeom prst="rect">
            <a:avLst/>
          </a:prstGeom>
          <a:noFill/>
        </p:spPr>
        <p:txBody>
          <a:bodyPr wrap="square" rtlCol="0">
            <a:spAutoFit/>
          </a:bodyPr>
          <a:lstStyle/>
          <a:p>
            <a:r>
              <a:rPr lang="en-US" sz="2800" dirty="0">
                <a:latin typeface="+mj-lt"/>
              </a:rPr>
              <a:t>Join App view</a:t>
            </a:r>
          </a:p>
        </p:txBody>
      </p:sp>
      <p:sp>
        <p:nvSpPr>
          <p:cNvPr id="1048761" name="TextBox 9"/>
          <p:cNvSpPr txBox="1"/>
          <p:nvPr/>
        </p:nvSpPr>
        <p:spPr>
          <a:xfrm>
            <a:off x="941832" y="1207867"/>
            <a:ext cx="4958305" cy="304698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In the second phase, we decided to expand the business and invention to serve the hospital and the user as well the start  of program interface on a page and which enable  to join the app </a:t>
            </a:r>
            <a:br>
              <a:rPr lang="en-US" sz="1600" dirty="0">
                <a:latin typeface="+mj-lt"/>
              </a:rPr>
            </a:br>
            <a:endParaRPr lang="en-US" sz="1600" dirty="0">
              <a:latin typeface="+mj-lt"/>
            </a:endParaRPr>
          </a:p>
          <a:p>
            <a:r>
              <a:rPr lang="en-US" sz="1600" dirty="0">
                <a:latin typeface="+mj-lt"/>
              </a:rPr>
              <a:t>      1-</a:t>
            </a:r>
            <a:r>
              <a:rPr lang="ar-EG" sz="1600" dirty="0">
                <a:latin typeface="+mj-lt"/>
              </a:rPr>
              <a:t> </a:t>
            </a:r>
            <a:r>
              <a:rPr lang="en-US" sz="1600" dirty="0">
                <a:latin typeface="+mj-lt"/>
              </a:rPr>
              <a:t>Personal user</a:t>
            </a:r>
            <a:br>
              <a:rPr lang="en-US" sz="1600" dirty="0">
                <a:latin typeface="+mj-lt"/>
              </a:rPr>
            </a:br>
            <a:r>
              <a:rPr lang="en-US" sz="1600" dirty="0">
                <a:latin typeface="+mj-lt"/>
              </a:rPr>
              <a:t>      </a:t>
            </a:r>
          </a:p>
          <a:p>
            <a:r>
              <a:rPr lang="en-US" sz="1600" dirty="0">
                <a:latin typeface="+mj-lt"/>
              </a:rPr>
              <a:t>      2-</a:t>
            </a:r>
            <a:r>
              <a:rPr lang="ar-EG" sz="1600" dirty="0">
                <a:latin typeface="+mj-lt"/>
              </a:rPr>
              <a:t> </a:t>
            </a:r>
            <a:r>
              <a:rPr lang="en-US" sz="1600" dirty="0">
                <a:latin typeface="+mj-lt"/>
              </a:rPr>
              <a:t>Hospital </a:t>
            </a:r>
            <a:br>
              <a:rPr lang="en-US" sz="1600" dirty="0">
                <a:latin typeface="+mj-lt"/>
              </a:rPr>
            </a:br>
            <a:endParaRPr lang="en-US" sz="1600" dirty="0">
              <a:latin typeface="+mj-lt"/>
            </a:endParaRPr>
          </a:p>
          <a:p>
            <a:pPr marL="285750" indent="-285750">
              <a:buFont typeface="Wingdings" panose="05000000000000000000" pitchFamily="2" charset="2"/>
              <a:buChar char="q"/>
            </a:pPr>
            <a:r>
              <a:rPr lang="en-US" sz="1600" dirty="0">
                <a:latin typeface="+mj-lt"/>
              </a:rPr>
              <a:t>In addition to the possibility of choosing the appropriate language for him , expanding the use of the application in the Middle East</a:t>
            </a:r>
          </a:p>
        </p:txBody>
      </p:sp>
      <p:pic>
        <p:nvPicPr>
          <p:cNvPr id="2097172" name="Picture 2" descr="Bottom Left"/>
          <p:cNvPicPr>
            <a:picLocks noChangeAspect="1"/>
          </p:cNvPicPr>
          <p:nvPr/>
        </p:nvPicPr>
        <p:blipFill>
          <a:blip r:embed="rId2"/>
          <a:stretch>
            <a:fillRect/>
          </a:stretch>
        </p:blipFill>
        <p:spPr>
          <a:xfrm>
            <a:off x="6615666" y="1053572"/>
            <a:ext cx="1815210" cy="393563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2" name="Title 1"/>
          <p:cNvSpPr>
            <a:spLocks noGrp="1"/>
          </p:cNvSpPr>
          <p:nvPr>
            <p:ph type="title"/>
          </p:nvPr>
        </p:nvSpPr>
        <p:spPr>
          <a:xfrm>
            <a:off x="613672" y="703189"/>
            <a:ext cx="7708500" cy="572700"/>
          </a:xfrm>
        </p:spPr>
        <p:txBody>
          <a:bodyPr/>
          <a:lstStyle/>
          <a:p>
            <a:r>
              <a:rPr lang="en-US" dirty="0">
                <a:latin typeface="+mj-lt"/>
              </a:rPr>
              <a:t>Hospital Register</a:t>
            </a:r>
          </a:p>
        </p:txBody>
      </p:sp>
      <p:sp>
        <p:nvSpPr>
          <p:cNvPr id="1048763" name="TextBox 4"/>
          <p:cNvSpPr txBox="1"/>
          <p:nvPr/>
        </p:nvSpPr>
        <p:spPr>
          <a:xfrm>
            <a:off x="896034" y="1372216"/>
            <a:ext cx="5127582" cy="3293209"/>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The hospital can register Using a secret number Which you get after contacting us Through our various contacts, including: </a:t>
            </a:r>
            <a:br>
              <a:rPr lang="en-US" sz="1600" dirty="0">
                <a:latin typeface="+mj-lt"/>
              </a:rPr>
            </a:br>
            <a:endParaRPr lang="en-US" sz="1600" dirty="0">
              <a:latin typeface="+mj-lt"/>
            </a:endParaRPr>
          </a:p>
          <a:p>
            <a:r>
              <a:rPr lang="en-US" sz="1600" dirty="0">
                <a:latin typeface="+mj-lt"/>
              </a:rPr>
              <a:t>     1-whatsapp</a:t>
            </a:r>
            <a:br>
              <a:rPr lang="en-US" sz="1600" dirty="0">
                <a:latin typeface="+mj-lt"/>
              </a:rPr>
            </a:br>
            <a:endParaRPr lang="en-US" sz="1600" dirty="0">
              <a:latin typeface="+mj-lt"/>
            </a:endParaRPr>
          </a:p>
          <a:p>
            <a:r>
              <a:rPr lang="en-US" sz="1600" dirty="0">
                <a:latin typeface="+mj-lt"/>
              </a:rPr>
              <a:t>     2-facebook</a:t>
            </a:r>
            <a:br>
              <a:rPr lang="en-US" sz="1600" dirty="0">
                <a:latin typeface="+mj-lt"/>
              </a:rPr>
            </a:br>
            <a:endParaRPr lang="en-US" sz="1600" dirty="0">
              <a:latin typeface="+mj-lt"/>
            </a:endParaRPr>
          </a:p>
          <a:p>
            <a:r>
              <a:rPr lang="en-US" sz="1600" dirty="0">
                <a:latin typeface="+mj-lt"/>
              </a:rPr>
              <a:t>     3-linkedln</a:t>
            </a:r>
            <a:br>
              <a:rPr lang="en-US" sz="1600" dirty="0">
                <a:latin typeface="+mj-lt"/>
              </a:rPr>
            </a:br>
            <a:endParaRPr lang="en-US" sz="1600" dirty="0">
              <a:latin typeface="+mj-lt"/>
            </a:endParaRPr>
          </a:p>
          <a:p>
            <a:pPr marL="285750" indent="-285750">
              <a:buFont typeface="Wingdings" panose="05000000000000000000" pitchFamily="2" charset="2"/>
              <a:buChar char="q"/>
            </a:pPr>
            <a:r>
              <a:rPr lang="en-US" sz="1600" dirty="0">
                <a:latin typeface="+mj-lt"/>
              </a:rPr>
              <a:t>Allowing the hospital to communicate with us greatly ensures the authenticity of the hospital’s identity</a:t>
            </a:r>
          </a:p>
        </p:txBody>
      </p:sp>
      <p:pic>
        <p:nvPicPr>
          <p:cNvPr id="2097173" name="Picture 5" descr="Bottom Left"/>
          <p:cNvPicPr>
            <a:picLocks noChangeAspect="1"/>
          </p:cNvPicPr>
          <p:nvPr/>
        </p:nvPicPr>
        <p:blipFill>
          <a:blip r:embed="rId2"/>
          <a:stretch>
            <a:fillRect/>
          </a:stretch>
        </p:blipFill>
        <p:spPr>
          <a:xfrm>
            <a:off x="6611554" y="1208982"/>
            <a:ext cx="1814696" cy="393451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4" name="Title 1"/>
          <p:cNvSpPr>
            <a:spLocks noGrp="1"/>
          </p:cNvSpPr>
          <p:nvPr>
            <p:ph type="title"/>
          </p:nvPr>
        </p:nvSpPr>
        <p:spPr/>
        <p:txBody>
          <a:bodyPr/>
          <a:lstStyle/>
          <a:p>
            <a:r>
              <a:rPr lang="en-US" dirty="0"/>
              <a:t>Firebase Hospital Data</a:t>
            </a:r>
          </a:p>
        </p:txBody>
      </p:sp>
      <p:sp>
        <p:nvSpPr>
          <p:cNvPr id="1048765" name="TextBox 2"/>
          <p:cNvSpPr txBox="1"/>
          <p:nvPr/>
        </p:nvSpPr>
        <p:spPr>
          <a:xfrm>
            <a:off x="800100" y="1081454"/>
            <a:ext cx="7148146" cy="584775"/>
          </a:xfrm>
          <a:prstGeom prst="rect">
            <a:avLst/>
          </a:prstGeom>
          <a:noFill/>
        </p:spPr>
        <p:txBody>
          <a:bodyPr wrap="square" rtlCol="0">
            <a:spAutoFit/>
          </a:bodyPr>
          <a:lstStyle/>
          <a:p>
            <a:pPr marL="457200" lvl="0" indent="-457200" defTabSz="914400" eaLnBrk="0" fontAlgn="base" hangingPunct="0">
              <a:spcBef>
                <a:spcPct val="0"/>
              </a:spcBef>
              <a:spcAft>
                <a:spcPct val="0"/>
              </a:spcAft>
              <a:buFont typeface="Wingdings" panose="05000000000000000000" pitchFamily="2" charset="2"/>
              <a:buChar char="q"/>
            </a:pPr>
            <a:r>
              <a:rPr lang="en-US" altLang="LID4096" sz="1600" dirty="0">
                <a:latin typeface="+mn-lt"/>
                <a:cs typeface="Calibri" panose="020F0502020204030204" pitchFamily="34" charset="0"/>
              </a:rPr>
              <a:t>We create Database collection ( Hospital ) which contain information of hospitals ( name , blood type , location , image ).</a:t>
            </a:r>
          </a:p>
        </p:txBody>
      </p:sp>
      <p:pic>
        <p:nvPicPr>
          <p:cNvPr id="2097174" name="Picture 3"/>
          <p:cNvPicPr>
            <a:picLocks noChangeAspect="1"/>
          </p:cNvPicPr>
          <p:nvPr/>
        </p:nvPicPr>
        <p:blipFill>
          <a:blip r:embed="rId2"/>
          <a:stretch>
            <a:fillRect/>
          </a:stretch>
        </p:blipFill>
        <p:spPr>
          <a:xfrm>
            <a:off x="1539564" y="1729958"/>
            <a:ext cx="6891312" cy="307326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6" name="Title 1"/>
          <p:cNvSpPr>
            <a:spLocks noGrp="1"/>
          </p:cNvSpPr>
          <p:nvPr>
            <p:ph type="title"/>
          </p:nvPr>
        </p:nvSpPr>
        <p:spPr>
          <a:xfrm>
            <a:off x="566259" y="682149"/>
            <a:ext cx="7708500" cy="572700"/>
          </a:xfrm>
        </p:spPr>
        <p:txBody>
          <a:bodyPr/>
          <a:lstStyle/>
          <a:p>
            <a:r>
              <a:rPr lang="en-US" sz="3200" dirty="0">
                <a:latin typeface="+mj-lt"/>
              </a:rPr>
              <a:t>Hospital services</a:t>
            </a:r>
          </a:p>
        </p:txBody>
      </p:sp>
      <p:sp>
        <p:nvSpPr>
          <p:cNvPr id="1048767" name="TextBox 4"/>
          <p:cNvSpPr txBox="1"/>
          <p:nvPr/>
        </p:nvSpPr>
        <p:spPr>
          <a:xfrm>
            <a:off x="1004743" y="1307053"/>
            <a:ext cx="3816627" cy="280076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After entering secret key hospital will show which belongs to secret key from the database and show the services provided to the hospital:</a:t>
            </a:r>
          </a:p>
          <a:p>
            <a:pPr lvl="1"/>
            <a:endParaRPr lang="en-US" sz="1600" dirty="0">
              <a:latin typeface="+mj-lt"/>
            </a:endParaRPr>
          </a:p>
          <a:p>
            <a:pPr marL="285750" lvl="4" indent="-285750">
              <a:buFont typeface="Wingdings" panose="05000000000000000000" pitchFamily="2" charset="2"/>
              <a:buChar char="Ø"/>
            </a:pPr>
            <a:r>
              <a:rPr lang="en-US" sz="1600" dirty="0">
                <a:latin typeface="+mj-lt"/>
              </a:rPr>
              <a:t>create QR blood type </a:t>
            </a:r>
          </a:p>
          <a:p>
            <a:pPr marL="285750" lvl="2" indent="-285750">
              <a:buFont typeface="Wingdings" panose="05000000000000000000" pitchFamily="2" charset="2"/>
              <a:buChar char="Ø"/>
            </a:pPr>
            <a:r>
              <a:rPr lang="en-US" sz="1600" dirty="0">
                <a:latin typeface="+mj-lt"/>
              </a:rPr>
              <a:t>find closest blood type</a:t>
            </a:r>
          </a:p>
          <a:p>
            <a:pPr marL="285750" lvl="2" indent="-285750">
              <a:buFont typeface="Wingdings" panose="05000000000000000000" pitchFamily="2" charset="2"/>
              <a:buChar char="Ø"/>
            </a:pPr>
            <a:r>
              <a:rPr lang="en-US" sz="1600" dirty="0">
                <a:latin typeface="+mj-lt"/>
              </a:rPr>
              <a:t>add blood type  </a:t>
            </a:r>
          </a:p>
          <a:p>
            <a:pPr marL="285750" lvl="2" indent="-285750">
              <a:buFont typeface="Wingdings" panose="05000000000000000000" pitchFamily="2" charset="2"/>
              <a:buChar char="Ø"/>
            </a:pPr>
            <a:r>
              <a:rPr lang="en-US" sz="1600" dirty="0">
                <a:latin typeface="+mj-lt"/>
              </a:rPr>
              <a:t>remove blood type  </a:t>
            </a:r>
          </a:p>
          <a:p>
            <a:pPr marL="285750" lvl="2" indent="-285750">
              <a:buFont typeface="Wingdings" panose="05000000000000000000" pitchFamily="2" charset="2"/>
              <a:buChar char="Ø"/>
            </a:pPr>
            <a:r>
              <a:rPr lang="en-US" sz="1600" dirty="0">
                <a:latin typeface="+mj-lt"/>
              </a:rPr>
              <a:t>check donar (OCR) </a:t>
            </a:r>
          </a:p>
          <a:p>
            <a:pPr marL="285750" lvl="2" indent="-285750">
              <a:buFont typeface="Wingdings" panose="05000000000000000000" pitchFamily="2" charset="2"/>
              <a:buChar char="Ø"/>
            </a:pPr>
            <a:r>
              <a:rPr lang="en-US" sz="1600" dirty="0">
                <a:latin typeface="+mj-lt"/>
              </a:rPr>
              <a:t>info notifications</a:t>
            </a:r>
          </a:p>
        </p:txBody>
      </p:sp>
      <p:pic>
        <p:nvPicPr>
          <p:cNvPr id="2097175" name="Picture 5" descr="Bottom Left"/>
          <p:cNvPicPr>
            <a:picLocks noChangeAspect="1"/>
          </p:cNvPicPr>
          <p:nvPr/>
        </p:nvPicPr>
        <p:blipFill>
          <a:blip r:embed="rId2"/>
          <a:stretch>
            <a:fillRect/>
          </a:stretch>
        </p:blipFill>
        <p:spPr>
          <a:xfrm>
            <a:off x="6637335" y="1254849"/>
            <a:ext cx="1793541" cy="388865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8" name="Title 1"/>
          <p:cNvSpPr>
            <a:spLocks noGrp="1"/>
          </p:cNvSpPr>
          <p:nvPr>
            <p:ph type="title"/>
          </p:nvPr>
        </p:nvSpPr>
        <p:spPr>
          <a:xfrm>
            <a:off x="536522" y="771979"/>
            <a:ext cx="7708500" cy="572700"/>
          </a:xfrm>
        </p:spPr>
        <p:txBody>
          <a:bodyPr/>
          <a:lstStyle/>
          <a:p>
            <a:r>
              <a:rPr lang="en-US" dirty="0">
                <a:latin typeface="+mj-lt"/>
              </a:rPr>
              <a:t>Create QR blood type</a:t>
            </a:r>
          </a:p>
        </p:txBody>
      </p:sp>
      <p:sp>
        <p:nvSpPr>
          <p:cNvPr id="1048769" name="TextBox 4"/>
          <p:cNvSpPr txBox="1"/>
          <p:nvPr/>
        </p:nvSpPr>
        <p:spPr>
          <a:xfrm>
            <a:off x="1013790" y="1530626"/>
            <a:ext cx="5122605" cy="255454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Providing this service specifically To create a QR code for blood types Which includes the details of the donor person and the time he donated, </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In addition to the expiration date of this type This QR code is connected to a printer to print the QR code, </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Which in turn contains the serial number Unique for each blood type</a:t>
            </a:r>
          </a:p>
        </p:txBody>
      </p:sp>
      <p:pic>
        <p:nvPicPr>
          <p:cNvPr id="2097176" name="Picture 5" descr="Top Right"/>
          <p:cNvPicPr>
            <a:picLocks noChangeAspect="1"/>
          </p:cNvPicPr>
          <p:nvPr/>
        </p:nvPicPr>
        <p:blipFill>
          <a:blip r:embed="rId2"/>
          <a:stretch>
            <a:fillRect/>
          </a:stretch>
        </p:blipFill>
        <p:spPr>
          <a:xfrm>
            <a:off x="6744788" y="1227693"/>
            <a:ext cx="1793045" cy="388757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0" name="Title 1"/>
          <p:cNvSpPr>
            <a:spLocks noGrp="1"/>
          </p:cNvSpPr>
          <p:nvPr>
            <p:ph type="title"/>
          </p:nvPr>
        </p:nvSpPr>
        <p:spPr>
          <a:xfrm>
            <a:off x="395273" y="745274"/>
            <a:ext cx="7708500" cy="572700"/>
          </a:xfrm>
        </p:spPr>
        <p:txBody>
          <a:bodyPr/>
          <a:lstStyle/>
          <a:p>
            <a:r>
              <a:rPr lang="en-US" dirty="0">
                <a:latin typeface="+mj-lt"/>
              </a:rPr>
              <a:t>Add Blood Type</a:t>
            </a:r>
          </a:p>
        </p:txBody>
      </p:sp>
      <p:sp>
        <p:nvSpPr>
          <p:cNvPr id="1048771" name="TextBox 4"/>
          <p:cNvSpPr txBox="1"/>
          <p:nvPr/>
        </p:nvSpPr>
        <p:spPr>
          <a:xfrm>
            <a:off x="818109" y="1557331"/>
            <a:ext cx="5176024" cy="255454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Instead of using notebooks and old methods </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The second service provides the ability to add blood types easily by scanning the QR code that relates to the blood type. </a:t>
            </a:r>
            <a:br>
              <a:rPr lang="ar-EG" sz="1600" dirty="0">
                <a:latin typeface="+mj-lt"/>
              </a:rPr>
            </a:br>
            <a:endParaRPr lang="ar-EG" sz="1600" dirty="0">
              <a:latin typeface="+mj-lt"/>
            </a:endParaRPr>
          </a:p>
          <a:p>
            <a:pPr marL="285750" indent="-285750">
              <a:buFont typeface="Wingdings" panose="05000000000000000000" pitchFamily="2" charset="2"/>
              <a:buChar char="q"/>
            </a:pPr>
            <a:r>
              <a:rPr lang="en-US" sz="1600" dirty="0">
                <a:latin typeface="+mj-lt"/>
              </a:rPr>
              <a:t>Which adds it directly to the hospital's database </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Immediately after adding, the show dialog appears This species was successfully added</a:t>
            </a:r>
          </a:p>
        </p:txBody>
      </p:sp>
      <p:pic>
        <p:nvPicPr>
          <p:cNvPr id="2097177" name="Picture 6" descr="Bottom Left"/>
          <p:cNvPicPr>
            <a:picLocks noChangeAspect="1"/>
          </p:cNvPicPr>
          <p:nvPr/>
        </p:nvPicPr>
        <p:blipFill>
          <a:blip r:embed="rId2"/>
          <a:stretch>
            <a:fillRect/>
          </a:stretch>
        </p:blipFill>
        <p:spPr>
          <a:xfrm>
            <a:off x="6718185" y="1275588"/>
            <a:ext cx="1783976" cy="386791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2" name="Title 1"/>
          <p:cNvSpPr>
            <a:spLocks noGrp="1"/>
          </p:cNvSpPr>
          <p:nvPr>
            <p:ph type="title"/>
          </p:nvPr>
        </p:nvSpPr>
        <p:spPr>
          <a:xfrm>
            <a:off x="514221" y="592755"/>
            <a:ext cx="7708500" cy="572700"/>
          </a:xfrm>
        </p:spPr>
        <p:txBody>
          <a:bodyPr/>
          <a:lstStyle/>
          <a:p>
            <a:r>
              <a:rPr lang="en-US" dirty="0">
                <a:latin typeface="+mj-lt"/>
              </a:rPr>
              <a:t>Remove Blood Type</a:t>
            </a:r>
          </a:p>
        </p:txBody>
      </p:sp>
      <p:sp>
        <p:nvSpPr>
          <p:cNvPr id="1048773" name="TextBox 4"/>
          <p:cNvSpPr txBox="1"/>
          <p:nvPr/>
        </p:nvSpPr>
        <p:spPr>
          <a:xfrm>
            <a:off x="722376" y="1207185"/>
            <a:ext cx="5678423" cy="3539430"/>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Also, instead of using notebooks and old methods for deleting blood types </a:t>
            </a:r>
            <a:br>
              <a:rPr lang="en-US" sz="1600" dirty="0">
                <a:latin typeface="+mj-lt"/>
              </a:rPr>
            </a:br>
            <a:endParaRPr lang="en-US" sz="1600" dirty="0">
              <a:latin typeface="+mj-lt"/>
            </a:endParaRPr>
          </a:p>
          <a:p>
            <a:pPr marL="285750" indent="-285750">
              <a:buFont typeface="Wingdings" panose="05000000000000000000" pitchFamily="2" charset="2"/>
              <a:buChar char="q"/>
            </a:pPr>
            <a:r>
              <a:rPr lang="en-US" sz="1600" dirty="0">
                <a:latin typeface="+mj-lt"/>
              </a:rPr>
              <a:t>Third service provides the possibility of drawing blood types easily by scanning the QR code that relates to the blood type. </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Which deletes it directly from the hospital’s database, taking into account that it does not delete it unless the blood type is suitable for use. (i.e before its expiration date)</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Immediately after removing , the show dialog appears This faction was successfully deleted</a:t>
            </a:r>
          </a:p>
        </p:txBody>
      </p:sp>
      <p:pic>
        <p:nvPicPr>
          <p:cNvPr id="2097178" name="Picture 8" descr="Bottom Left"/>
          <p:cNvPicPr>
            <a:picLocks noChangeAspect="1"/>
          </p:cNvPicPr>
          <p:nvPr/>
        </p:nvPicPr>
        <p:blipFill>
          <a:blip r:embed="rId2"/>
          <a:stretch>
            <a:fillRect/>
          </a:stretch>
        </p:blipFill>
        <p:spPr>
          <a:xfrm>
            <a:off x="6735036" y="1262271"/>
            <a:ext cx="1783975" cy="386791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4" name="Title 1"/>
          <p:cNvSpPr>
            <a:spLocks noGrp="1"/>
          </p:cNvSpPr>
          <p:nvPr>
            <p:ph type="title"/>
          </p:nvPr>
        </p:nvSpPr>
        <p:spPr>
          <a:xfrm>
            <a:off x="717750" y="344343"/>
            <a:ext cx="7708500" cy="572700"/>
          </a:xfrm>
        </p:spPr>
        <p:txBody>
          <a:bodyPr/>
          <a:lstStyle/>
          <a:p>
            <a:r>
              <a:rPr lang="en-US" dirty="0">
                <a:latin typeface="+mj-lt"/>
              </a:rPr>
              <a:t>Firebase bloodTypeData</a:t>
            </a:r>
          </a:p>
        </p:txBody>
      </p:sp>
      <p:sp>
        <p:nvSpPr>
          <p:cNvPr id="1048775" name="TextBox 2"/>
          <p:cNvSpPr txBox="1"/>
          <p:nvPr/>
        </p:nvSpPr>
        <p:spPr>
          <a:xfrm>
            <a:off x="942392" y="917043"/>
            <a:ext cx="7865705" cy="738664"/>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mj-lt"/>
              </a:rPr>
              <a:t>We create Database Collection (bloodTypeData) which contain information of blood type and operation was made (UpdatedDate,expiredDate,bloodType,donateName,process,serialNumber,donateID,..)</a:t>
            </a:r>
          </a:p>
        </p:txBody>
      </p:sp>
      <p:pic>
        <p:nvPicPr>
          <p:cNvPr id="2097179" name="Picture 4"/>
          <p:cNvPicPr>
            <a:picLocks noChangeAspect="1"/>
          </p:cNvPicPr>
          <p:nvPr/>
        </p:nvPicPr>
        <p:blipFill>
          <a:blip r:embed="rId2"/>
          <a:stretch>
            <a:fillRect/>
          </a:stretch>
        </p:blipFill>
        <p:spPr>
          <a:xfrm>
            <a:off x="1558254" y="1957754"/>
            <a:ext cx="6027492" cy="2606636"/>
          </a:xfrm>
          <a:prstGeom prst="rect">
            <a:avLst/>
          </a:prstGeom>
          <a:ln w="228600" cap="sq" cmpd="thickThin">
            <a:solidFill>
              <a:srgbClr val="002060"/>
            </a:solidFill>
            <a:prstDash val="solid"/>
            <a:miter lim="800000"/>
          </a:ln>
          <a:effectLst>
            <a:innerShdw blurRad="76200">
              <a:srgbClr val="000000"/>
            </a:inn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6" name="Title 1"/>
          <p:cNvSpPr>
            <a:spLocks noGrp="1"/>
          </p:cNvSpPr>
          <p:nvPr>
            <p:ph type="title"/>
          </p:nvPr>
        </p:nvSpPr>
        <p:spPr>
          <a:xfrm>
            <a:off x="-1545083" y="411078"/>
            <a:ext cx="8584481" cy="872968"/>
          </a:xfrm>
        </p:spPr>
        <p:txBody>
          <a:bodyPr/>
          <a:lstStyle/>
          <a:p>
            <a:pPr algn="ctr"/>
            <a:r>
              <a:rPr lang="en-US" dirty="0">
                <a:latin typeface="+mj-lt"/>
              </a:rPr>
              <a:t>Add</a:t>
            </a:r>
            <a:r>
              <a:rPr lang="ar-EG" dirty="0">
                <a:latin typeface="+mj-lt"/>
              </a:rPr>
              <a:t> &amp; </a:t>
            </a:r>
            <a:r>
              <a:rPr lang="en-US" dirty="0">
                <a:latin typeface="+mj-lt"/>
              </a:rPr>
              <a:t>R</a:t>
            </a:r>
            <a:r>
              <a:rPr lang="ar-EG" dirty="0">
                <a:latin typeface="+mj-lt"/>
              </a:rPr>
              <a:t>emove</a:t>
            </a:r>
            <a:r>
              <a:rPr lang="en-US" dirty="0">
                <a:latin typeface="+mj-lt"/>
              </a:rPr>
              <a:t> View Details</a:t>
            </a:r>
          </a:p>
        </p:txBody>
      </p:sp>
      <p:sp>
        <p:nvSpPr>
          <p:cNvPr id="1048777" name="TextBox 6"/>
          <p:cNvSpPr txBox="1"/>
          <p:nvPr/>
        </p:nvSpPr>
        <p:spPr>
          <a:xfrm>
            <a:off x="555081" y="4027380"/>
            <a:ext cx="3508514" cy="1077218"/>
          </a:xfrm>
          <a:prstGeom prst="rect">
            <a:avLst/>
          </a:prstGeom>
          <a:noFill/>
        </p:spPr>
        <p:txBody>
          <a:bodyPr wrap="square" rtlCol="0">
            <a:spAutoFit/>
          </a:bodyPr>
          <a:lstStyle/>
          <a:p>
            <a:pPr marL="285750" marR="0" lvl="0" indent="-285750" algn="ctr" defTabSz="914400" rtl="0" eaLnBrk="0" fontAlgn="base" latinLnBrk="0" hangingPunct="0">
              <a:lnSpc>
                <a:spcPct val="100000"/>
              </a:lnSpc>
              <a:spcBef>
                <a:spcPct val="0"/>
              </a:spcBef>
              <a:spcAft>
                <a:spcPct val="0"/>
              </a:spcAft>
              <a:buClrTx/>
              <a:buSzTx/>
              <a:buFont typeface="Wingdings" panose="05000000000000000000" pitchFamily="2" charset="2"/>
              <a:buChar char="q"/>
            </a:pPr>
            <a:r>
              <a:rPr lang="en-US" altLang="en-US" sz="1600" dirty="0">
                <a:solidFill>
                  <a:schemeClr val="tx1"/>
                </a:solidFill>
                <a:latin typeface="+mj-lt"/>
              </a:rPr>
              <a:t>U</a:t>
            </a:r>
            <a:r>
              <a:rPr kumimoji="0" lang="ar-EG" altLang="en-US" sz="1600" b="0" i="0" u="none" strike="noStrike" cap="none" normalizeH="0" baseline="0" dirty="0">
                <a:ln>
                  <a:noFill/>
                </a:ln>
                <a:solidFill>
                  <a:schemeClr val="tx1"/>
                </a:solidFill>
                <a:effectLst/>
                <a:latin typeface="+mj-lt"/>
              </a:rPr>
              <a:t>ser</a:t>
            </a:r>
            <a:r>
              <a:rPr kumimoji="0" lang="en-US" altLang="en-US" sz="1600" b="0" i="0" u="none" strike="noStrike" cap="none" normalizeH="0" baseline="0" dirty="0">
                <a:ln>
                  <a:noFill/>
                </a:ln>
                <a:solidFill>
                  <a:schemeClr val="tx1"/>
                </a:solidFill>
                <a:effectLst/>
                <a:latin typeface="+mj-lt"/>
              </a:rPr>
              <a:t> can search for the blood type by serial number to access it quickly</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mj-lt"/>
            </a:endParaRPr>
          </a:p>
        </p:txBody>
      </p:sp>
      <p:sp>
        <p:nvSpPr>
          <p:cNvPr id="1048778" name="TextBox 7"/>
          <p:cNvSpPr txBox="1"/>
          <p:nvPr/>
        </p:nvSpPr>
        <p:spPr>
          <a:xfrm>
            <a:off x="5080405" y="4039495"/>
            <a:ext cx="3508514" cy="584775"/>
          </a:xfrm>
          <a:prstGeom prst="rect">
            <a:avLst/>
          </a:prstGeom>
          <a:noFill/>
        </p:spPr>
        <p:txBody>
          <a:bodyPr wrap="square" rtlCol="0">
            <a:spAutoFit/>
          </a:bodyPr>
          <a:lstStyle/>
          <a:p>
            <a:pPr marL="285750" marR="0" lvl="0" indent="-285750" algn="ctr" defTabSz="914400" rtl="0" eaLnBrk="0" fontAlgn="base" latinLnBrk="0" hangingPunct="0">
              <a:lnSpc>
                <a:spcPct val="100000"/>
              </a:lnSpc>
              <a:spcBef>
                <a:spcPct val="0"/>
              </a:spcBef>
              <a:spcAft>
                <a:spcPct val="0"/>
              </a:spcAft>
              <a:buClrTx/>
              <a:buSzTx/>
              <a:buFont typeface="Wingdings" panose="05000000000000000000" pitchFamily="2" charset="2"/>
              <a:buChar char="q"/>
            </a:pPr>
            <a:r>
              <a:rPr lang="ar-EG" altLang="en-US" sz="1600" dirty="0">
                <a:solidFill>
                  <a:schemeClr val="tx1"/>
                </a:solidFill>
                <a:latin typeface="+mj-lt"/>
              </a:rPr>
              <a:t>When click on icon appear</a:t>
            </a:r>
            <a:br>
              <a:rPr lang="ar-EG" altLang="en-US" sz="1600" dirty="0">
                <a:solidFill>
                  <a:schemeClr val="tx1"/>
                </a:solidFill>
                <a:latin typeface="+mj-lt"/>
              </a:rPr>
            </a:br>
            <a:r>
              <a:rPr lang="ar-EG" altLang="en-US" sz="1600" dirty="0">
                <a:solidFill>
                  <a:schemeClr val="tx1"/>
                </a:solidFill>
                <a:latin typeface="+mj-lt"/>
              </a:rPr>
              <a:t>the details of blood type </a:t>
            </a:r>
            <a:endParaRPr kumimoji="0" lang="en-US" altLang="en-US" sz="1600" b="0" i="0" u="none" strike="noStrike" cap="none" normalizeH="0" baseline="0" dirty="0">
              <a:ln>
                <a:noFill/>
              </a:ln>
              <a:solidFill>
                <a:schemeClr val="tx1"/>
              </a:solidFill>
              <a:effectLst/>
              <a:latin typeface="+mj-lt"/>
            </a:endParaRPr>
          </a:p>
        </p:txBody>
      </p:sp>
      <p:pic>
        <p:nvPicPr>
          <p:cNvPr id="2097180" name="Picture 18" descr="Bottom Left"/>
          <p:cNvPicPr>
            <a:picLocks noChangeAspect="1"/>
          </p:cNvPicPr>
          <p:nvPr/>
        </p:nvPicPr>
        <p:blipFill rotWithShape="1">
          <a:blip r:embed="rId2"/>
          <a:srcRect b="15501"/>
          <a:stretch>
            <a:fillRect/>
          </a:stretch>
        </p:blipFill>
        <p:spPr>
          <a:xfrm>
            <a:off x="5929483" y="1103384"/>
            <a:ext cx="1602626" cy="2936111"/>
          </a:xfrm>
          <a:prstGeom prst="rect">
            <a:avLst/>
          </a:prstGeom>
        </p:spPr>
      </p:pic>
      <p:pic>
        <p:nvPicPr>
          <p:cNvPr id="2097181" name="Picture 20" descr="Top Right"/>
          <p:cNvPicPr>
            <a:picLocks noChangeAspect="1"/>
          </p:cNvPicPr>
          <p:nvPr/>
        </p:nvPicPr>
        <p:blipFill rotWithShape="1">
          <a:blip r:embed="rId3"/>
          <a:srcRect b="14796"/>
          <a:stretch>
            <a:fillRect/>
          </a:stretch>
        </p:blipFill>
        <p:spPr>
          <a:xfrm>
            <a:off x="1607655" y="1078921"/>
            <a:ext cx="1602626" cy="2960574"/>
          </a:xfrm>
          <a:prstGeom prst="rect">
            <a:avLst/>
          </a:prstGeom>
        </p:spPr>
      </p:pic>
      <p:cxnSp>
        <p:nvCxnSpPr>
          <p:cNvPr id="3145741" name="Straight Arrow Connector 22"/>
          <p:cNvCxnSpPr>
            <a:cxnSpLocks/>
            <a:stCxn id="1048779" idx="6"/>
          </p:cNvCxnSpPr>
          <p:nvPr/>
        </p:nvCxnSpPr>
        <p:spPr>
          <a:xfrm>
            <a:off x="3059289" y="2116667"/>
            <a:ext cx="2874431" cy="419587"/>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48779" name="Oval 24"/>
          <p:cNvSpPr/>
          <p:nvPr/>
        </p:nvSpPr>
        <p:spPr>
          <a:xfrm>
            <a:off x="2675466" y="1941689"/>
            <a:ext cx="383823" cy="349955"/>
          </a:xfrm>
          <a:prstGeom prst="ellipse">
            <a:avLst/>
          </a:prstGeom>
          <a:noFill/>
          <a:ln w="476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640" name="Google Shape;329;p36"/>
          <p:cNvSpPr txBox="1">
            <a:spLocks noGrp="1"/>
          </p:cNvSpPr>
          <p:nvPr>
            <p:ph type="title"/>
          </p:nvPr>
        </p:nvSpPr>
        <p:spPr>
          <a:xfrm>
            <a:off x="1216475" y="21508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Abstract</a:t>
            </a:r>
            <a:endParaRPr b="1" dirty="0"/>
          </a:p>
        </p:txBody>
      </p:sp>
      <p:sp>
        <p:nvSpPr>
          <p:cNvPr id="104864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Title 1"/>
          <p:cNvSpPr>
            <a:spLocks noGrp="1"/>
          </p:cNvSpPr>
          <p:nvPr>
            <p:ph type="title"/>
          </p:nvPr>
        </p:nvSpPr>
        <p:spPr>
          <a:xfrm>
            <a:off x="-238171" y="344261"/>
            <a:ext cx="5449137" cy="756244"/>
          </a:xfrm>
        </p:spPr>
        <p:txBody>
          <a:bodyPr/>
          <a:lstStyle/>
          <a:p>
            <a:pPr algn="ctr"/>
            <a:r>
              <a:rPr lang="en-US" dirty="0">
                <a:latin typeface="+mj-lt"/>
              </a:rPr>
              <a:t>Add &amp; Remove Mistakes</a:t>
            </a:r>
          </a:p>
        </p:txBody>
      </p:sp>
      <p:sp>
        <p:nvSpPr>
          <p:cNvPr id="1048781" name="TextBox 6"/>
          <p:cNvSpPr txBox="1"/>
          <p:nvPr/>
        </p:nvSpPr>
        <p:spPr>
          <a:xfrm>
            <a:off x="3103590" y="3987624"/>
            <a:ext cx="2957532" cy="830997"/>
          </a:xfrm>
          <a:prstGeom prst="rect">
            <a:avLst/>
          </a:prstGeom>
          <a:noFill/>
        </p:spPr>
        <p:txBody>
          <a:bodyPr wrap="square" rtlCol="0">
            <a:spAutoFit/>
          </a:bodyPr>
          <a:lstStyle/>
          <a:p>
            <a:pPr marL="285750" indent="-285750" algn="ctr">
              <a:buFont typeface="Wingdings" panose="05000000000000000000" pitchFamily="2" charset="2"/>
              <a:buChar char="q"/>
            </a:pPr>
            <a:r>
              <a:rPr lang="en-US" sz="1600" dirty="0">
                <a:latin typeface="+mj-lt"/>
              </a:rPr>
              <a:t>Show Dialog when try Removing  blood type hasn't been found</a:t>
            </a:r>
          </a:p>
        </p:txBody>
      </p:sp>
      <p:sp>
        <p:nvSpPr>
          <p:cNvPr id="1048782" name="TextBox 7"/>
          <p:cNvSpPr txBox="1"/>
          <p:nvPr/>
        </p:nvSpPr>
        <p:spPr>
          <a:xfrm>
            <a:off x="5924978" y="3987624"/>
            <a:ext cx="2819302" cy="830997"/>
          </a:xfrm>
          <a:prstGeom prst="rect">
            <a:avLst/>
          </a:prstGeom>
          <a:noFill/>
        </p:spPr>
        <p:txBody>
          <a:bodyPr wrap="square" rtlCol="0">
            <a:spAutoFit/>
          </a:bodyPr>
          <a:lstStyle/>
          <a:p>
            <a:pPr marL="285750" indent="-285750" algn="ctr">
              <a:buFont typeface="Wingdings" panose="05000000000000000000" pitchFamily="2" charset="2"/>
              <a:buChar char="q"/>
            </a:pPr>
            <a:r>
              <a:rPr lang="en-US" sz="1600" dirty="0">
                <a:latin typeface="+mj-lt"/>
              </a:rPr>
              <a:t>Show Dialog when try Adding blood type has already been added</a:t>
            </a:r>
          </a:p>
        </p:txBody>
      </p:sp>
      <p:pic>
        <p:nvPicPr>
          <p:cNvPr id="2097182" name="Picture 4" descr="Bottom Left"/>
          <p:cNvPicPr>
            <a:picLocks noChangeAspect="1"/>
          </p:cNvPicPr>
          <p:nvPr/>
        </p:nvPicPr>
        <p:blipFill>
          <a:blip r:embed="rId2"/>
          <a:stretch>
            <a:fillRect/>
          </a:stretch>
        </p:blipFill>
        <p:spPr>
          <a:xfrm>
            <a:off x="6601915" y="1017725"/>
            <a:ext cx="1602626" cy="3474720"/>
          </a:xfrm>
          <a:prstGeom prst="rect">
            <a:avLst/>
          </a:prstGeom>
        </p:spPr>
      </p:pic>
      <p:pic>
        <p:nvPicPr>
          <p:cNvPr id="2097183" name="Picture 9" descr="Bottom Left"/>
          <p:cNvPicPr>
            <a:picLocks noChangeAspect="1"/>
          </p:cNvPicPr>
          <p:nvPr/>
        </p:nvPicPr>
        <p:blipFill>
          <a:blip r:embed="rId3"/>
          <a:stretch>
            <a:fillRect/>
          </a:stretch>
        </p:blipFill>
        <p:spPr>
          <a:xfrm>
            <a:off x="3833825" y="1017725"/>
            <a:ext cx="1602625" cy="3474720"/>
          </a:xfrm>
          <a:prstGeom prst="rect">
            <a:avLst/>
          </a:prstGeom>
        </p:spPr>
      </p:pic>
      <p:sp>
        <p:nvSpPr>
          <p:cNvPr id="1048783" name="TextBox 12"/>
          <p:cNvSpPr txBox="1"/>
          <p:nvPr/>
        </p:nvSpPr>
        <p:spPr>
          <a:xfrm>
            <a:off x="225788" y="3968242"/>
            <a:ext cx="3105034" cy="830997"/>
          </a:xfrm>
          <a:prstGeom prst="rect">
            <a:avLst/>
          </a:prstGeom>
          <a:noFill/>
        </p:spPr>
        <p:txBody>
          <a:bodyPr wrap="square" rtlCol="0">
            <a:spAutoFit/>
          </a:bodyPr>
          <a:lstStyle/>
          <a:p>
            <a:pPr marL="285750" indent="-285750" algn="ctr">
              <a:buFont typeface="Wingdings" panose="05000000000000000000" pitchFamily="2" charset="2"/>
              <a:buChar char="q"/>
            </a:pPr>
            <a:r>
              <a:rPr lang="en-US" sz="1600" dirty="0">
                <a:latin typeface="+mj-lt"/>
              </a:rPr>
              <a:t>Show Dialog when try Removing  blood type </a:t>
            </a:r>
          </a:p>
          <a:p>
            <a:pPr algn="ctr"/>
            <a:r>
              <a:rPr lang="en-US" sz="1600" dirty="0">
                <a:latin typeface="+mj-lt"/>
              </a:rPr>
              <a:t>has an expiry date</a:t>
            </a:r>
          </a:p>
        </p:txBody>
      </p:sp>
      <p:pic>
        <p:nvPicPr>
          <p:cNvPr id="2097184" name="Picture 14"/>
          <p:cNvPicPr>
            <a:picLocks noChangeAspect="1"/>
          </p:cNvPicPr>
          <p:nvPr/>
        </p:nvPicPr>
        <p:blipFill>
          <a:blip r:embed="rId4"/>
          <a:stretch>
            <a:fillRect/>
          </a:stretch>
        </p:blipFill>
        <p:spPr>
          <a:xfrm>
            <a:off x="3212993" y="1407300"/>
            <a:ext cx="76200" cy="2190750"/>
          </a:xfrm>
          <a:prstGeom prst="rect">
            <a:avLst/>
          </a:prstGeom>
        </p:spPr>
      </p:pic>
      <p:pic>
        <p:nvPicPr>
          <p:cNvPr id="2097185" name="Picture 15"/>
          <p:cNvPicPr>
            <a:picLocks noChangeAspect="1"/>
          </p:cNvPicPr>
          <p:nvPr/>
        </p:nvPicPr>
        <p:blipFill>
          <a:blip r:embed="rId4"/>
          <a:stretch>
            <a:fillRect/>
          </a:stretch>
        </p:blipFill>
        <p:spPr>
          <a:xfrm>
            <a:off x="5939972" y="1407300"/>
            <a:ext cx="76200" cy="2190750"/>
          </a:xfrm>
          <a:prstGeom prst="rect">
            <a:avLst/>
          </a:prstGeom>
        </p:spPr>
      </p:pic>
      <p:pic>
        <p:nvPicPr>
          <p:cNvPr id="2097186" name="Picture 3" descr="A screen shot of a phone  Description automatically generated"/>
          <p:cNvPicPr>
            <a:picLocks noChangeAspect="1"/>
          </p:cNvPicPr>
          <p:nvPr/>
        </p:nvPicPr>
        <p:blipFill rotWithShape="1">
          <a:blip r:embed="rId5"/>
          <a:srcRect l="4570" b="16476"/>
          <a:stretch>
            <a:fillRect/>
          </a:stretch>
        </p:blipFill>
        <p:spPr>
          <a:xfrm>
            <a:off x="957009" y="1017725"/>
            <a:ext cx="1529389" cy="290222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4" name="Title 1"/>
          <p:cNvSpPr>
            <a:spLocks noGrp="1"/>
          </p:cNvSpPr>
          <p:nvPr>
            <p:ph type="title"/>
          </p:nvPr>
        </p:nvSpPr>
        <p:spPr/>
        <p:txBody>
          <a:bodyPr/>
          <a:lstStyle/>
          <a:p>
            <a:r>
              <a:rPr lang="en-US" dirty="0">
                <a:latin typeface="+mj-lt"/>
              </a:rPr>
              <a:t>CBC Test Donation</a:t>
            </a:r>
          </a:p>
        </p:txBody>
      </p:sp>
      <p:sp>
        <p:nvSpPr>
          <p:cNvPr id="1048785" name="TextBox 4"/>
          <p:cNvSpPr txBox="1"/>
          <p:nvPr/>
        </p:nvSpPr>
        <p:spPr>
          <a:xfrm>
            <a:off x="902999" y="1386716"/>
            <a:ext cx="5519835" cy="3539430"/>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F</a:t>
            </a:r>
            <a:r>
              <a:rPr lang="ar-EG" sz="1600" dirty="0">
                <a:latin typeface="+mj-lt"/>
              </a:rPr>
              <a:t>ourth</a:t>
            </a:r>
            <a:r>
              <a:rPr lang="en-US" sz="1600" dirty="0">
                <a:latin typeface="+mj-lt"/>
              </a:rPr>
              <a:t> service in application, we focus on the safety of the donor </a:t>
            </a:r>
            <a:br>
              <a:rPr lang="ar-EG" sz="1600" dirty="0">
                <a:latin typeface="+mj-lt"/>
              </a:rPr>
            </a:br>
            <a:endParaRPr lang="ar-EG" sz="1600" dirty="0">
              <a:latin typeface="+mj-lt"/>
            </a:endParaRPr>
          </a:p>
          <a:p>
            <a:pPr marL="285750" indent="-285750">
              <a:buFont typeface="Wingdings" panose="05000000000000000000" pitchFamily="2" charset="2"/>
              <a:buChar char="q"/>
            </a:pPr>
            <a:r>
              <a:rPr lang="en-US" sz="1600" dirty="0">
                <a:latin typeface="+mj-lt"/>
              </a:rPr>
              <a:t>This is done by using OCR technology </a:t>
            </a:r>
            <a:endParaRPr lang="ar-EG" sz="1600" dirty="0">
              <a:latin typeface="+mj-lt"/>
            </a:endParaRPr>
          </a:p>
          <a:p>
            <a:pPr marL="285750" indent="-285750">
              <a:buFont typeface="Wingdings" panose="05000000000000000000" pitchFamily="2" charset="2"/>
              <a:buChar char="q"/>
            </a:pPr>
            <a:endParaRPr lang="ar-EG" sz="1600" dirty="0">
              <a:latin typeface="+mj-lt"/>
            </a:endParaRPr>
          </a:p>
          <a:p>
            <a:pPr marL="285750" indent="-285750">
              <a:buFont typeface="Wingdings" panose="05000000000000000000" pitchFamily="2" charset="2"/>
              <a:buChar char="q"/>
            </a:pPr>
            <a:r>
              <a:rPr lang="en-US" sz="1600" dirty="0">
                <a:latin typeface="+mj-lt"/>
              </a:rPr>
              <a:t>Which allows the user to upload a CBC blood test image </a:t>
            </a:r>
            <a:endParaRPr lang="ar-EG" sz="1600" dirty="0">
              <a:latin typeface="+mj-lt"/>
            </a:endParaRPr>
          </a:p>
          <a:p>
            <a:pPr marL="285750" indent="-285750">
              <a:buFont typeface="Wingdings" panose="05000000000000000000" pitchFamily="2" charset="2"/>
              <a:buChar char="q"/>
            </a:pPr>
            <a:endParaRPr lang="ar-EG" sz="1600" dirty="0">
              <a:latin typeface="+mj-lt"/>
            </a:endParaRPr>
          </a:p>
          <a:p>
            <a:pPr marL="285750" indent="-285750">
              <a:buFont typeface="Wingdings" panose="05000000000000000000" pitchFamily="2" charset="2"/>
              <a:buChar char="q"/>
            </a:pPr>
            <a:r>
              <a:rPr lang="en-US" sz="1600" dirty="0">
                <a:latin typeface="+mj-lt"/>
              </a:rPr>
              <a:t>So, this blood analysis is done. If the donor person is safe, a show dialog will be displayed indicating the safety of the analysis </a:t>
            </a:r>
            <a:endParaRPr lang="ar-EG" sz="1600" dirty="0">
              <a:latin typeface="+mj-lt"/>
            </a:endParaRPr>
          </a:p>
          <a:p>
            <a:pPr marL="285750" indent="-285750">
              <a:buFont typeface="Wingdings" panose="05000000000000000000" pitchFamily="2" charset="2"/>
              <a:buChar char="q"/>
            </a:pPr>
            <a:endParaRPr lang="ar-EG" sz="1600" dirty="0">
              <a:latin typeface="+mj-lt"/>
            </a:endParaRPr>
          </a:p>
          <a:p>
            <a:pPr marL="285750" indent="-285750">
              <a:buFont typeface="Wingdings" panose="05000000000000000000" pitchFamily="2" charset="2"/>
              <a:buChar char="q"/>
            </a:pPr>
            <a:r>
              <a:rPr lang="en-US" sz="1600" dirty="0">
                <a:latin typeface="+mj-lt"/>
              </a:rPr>
              <a:t>After that, he can continue to further ensure his safety, as we explained in Phase1</a:t>
            </a:r>
          </a:p>
        </p:txBody>
      </p:sp>
      <p:pic>
        <p:nvPicPr>
          <p:cNvPr id="2097187" name="Picture 5" descr="Bottom Left"/>
          <p:cNvPicPr>
            <a:picLocks noChangeAspect="1"/>
          </p:cNvPicPr>
          <p:nvPr/>
        </p:nvPicPr>
        <p:blipFill>
          <a:blip r:embed="rId2"/>
          <a:stretch>
            <a:fillRect/>
          </a:stretch>
        </p:blipFill>
        <p:spPr>
          <a:xfrm>
            <a:off x="6646900" y="1275588"/>
            <a:ext cx="1783976" cy="386791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6" name="Title 1"/>
          <p:cNvSpPr>
            <a:spLocks noGrp="1"/>
          </p:cNvSpPr>
          <p:nvPr>
            <p:ph type="title"/>
          </p:nvPr>
        </p:nvSpPr>
        <p:spPr>
          <a:xfrm>
            <a:off x="-226575" y="404772"/>
            <a:ext cx="4907002" cy="679985"/>
          </a:xfrm>
        </p:spPr>
        <p:txBody>
          <a:bodyPr/>
          <a:lstStyle/>
          <a:p>
            <a:pPr algn="ctr"/>
            <a:r>
              <a:rPr lang="en-US" dirty="0">
                <a:latin typeface="+mj-lt"/>
              </a:rPr>
              <a:t>CBC Test Donation</a:t>
            </a:r>
          </a:p>
        </p:txBody>
      </p:sp>
      <p:cxnSp>
        <p:nvCxnSpPr>
          <p:cNvPr id="3145742" name="Straight Arrow Connector 6"/>
          <p:cNvCxnSpPr>
            <a:cxnSpLocks/>
          </p:cNvCxnSpPr>
          <p:nvPr/>
        </p:nvCxnSpPr>
        <p:spPr>
          <a:xfrm flipH="1">
            <a:off x="2873811" y="2762463"/>
            <a:ext cx="756260" cy="679984"/>
          </a:xfrm>
          <a:prstGeom prst="straightConnector1">
            <a:avLst/>
          </a:prstGeom>
          <a:ln w="120650">
            <a:solidFill>
              <a:srgbClr val="000066"/>
            </a:solidFill>
            <a:tailEnd type="triangle"/>
          </a:ln>
        </p:spPr>
        <p:style>
          <a:lnRef idx="1">
            <a:schemeClr val="dk1"/>
          </a:lnRef>
          <a:fillRef idx="0">
            <a:schemeClr val="dk1"/>
          </a:fillRef>
          <a:effectRef idx="0">
            <a:schemeClr val="dk1"/>
          </a:effectRef>
          <a:fontRef idx="minor">
            <a:schemeClr val="tx1"/>
          </a:fontRef>
        </p:style>
      </p:cxnSp>
      <p:cxnSp>
        <p:nvCxnSpPr>
          <p:cNvPr id="3145743" name="Straight Arrow Connector 7"/>
          <p:cNvCxnSpPr>
            <a:cxnSpLocks/>
          </p:cNvCxnSpPr>
          <p:nvPr/>
        </p:nvCxnSpPr>
        <p:spPr>
          <a:xfrm>
            <a:off x="5812849" y="2734448"/>
            <a:ext cx="682545" cy="736013"/>
          </a:xfrm>
          <a:prstGeom prst="straightConnector1">
            <a:avLst/>
          </a:prstGeom>
          <a:ln w="120650">
            <a:solidFill>
              <a:srgbClr val="000066"/>
            </a:solidFill>
            <a:tailEnd type="triangle"/>
          </a:ln>
        </p:spPr>
        <p:style>
          <a:lnRef idx="1">
            <a:schemeClr val="dk1"/>
          </a:lnRef>
          <a:fillRef idx="0">
            <a:schemeClr val="dk1"/>
          </a:fillRef>
          <a:effectRef idx="0">
            <a:schemeClr val="dk1"/>
          </a:effectRef>
          <a:fontRef idx="minor">
            <a:schemeClr val="tx1"/>
          </a:fontRef>
        </p:style>
      </p:cxnSp>
      <p:pic>
        <p:nvPicPr>
          <p:cNvPr id="2097188" name="Picture 8" descr="A screen shot of a phone  Description automatically generated"/>
          <p:cNvPicPr>
            <a:picLocks noChangeAspect="1"/>
          </p:cNvPicPr>
          <p:nvPr/>
        </p:nvPicPr>
        <p:blipFill rotWithShape="1">
          <a:blip r:embed="rId2"/>
          <a:srcRect l="4727" t="155" r="5981" b="16432"/>
          <a:stretch>
            <a:fillRect/>
          </a:stretch>
        </p:blipFill>
        <p:spPr>
          <a:xfrm>
            <a:off x="6739802" y="1644010"/>
            <a:ext cx="1507806" cy="3163824"/>
          </a:xfrm>
          <a:prstGeom prst="rect">
            <a:avLst/>
          </a:prstGeom>
        </p:spPr>
      </p:pic>
      <p:pic>
        <p:nvPicPr>
          <p:cNvPr id="2097189" name="Picture 10" descr="A screenshot of a cell phone  Description automatically generated"/>
          <p:cNvPicPr>
            <a:picLocks noChangeAspect="1"/>
          </p:cNvPicPr>
          <p:nvPr/>
        </p:nvPicPr>
        <p:blipFill rotWithShape="1">
          <a:blip r:embed="rId3"/>
          <a:srcRect l="4838" r="4666" b="16388"/>
          <a:stretch>
            <a:fillRect/>
          </a:stretch>
        </p:blipFill>
        <p:spPr>
          <a:xfrm>
            <a:off x="1168842" y="1640880"/>
            <a:ext cx="1580949" cy="3166954"/>
          </a:xfrm>
          <a:prstGeom prst="rect">
            <a:avLst/>
          </a:prstGeom>
        </p:spPr>
      </p:pic>
      <p:pic>
        <p:nvPicPr>
          <p:cNvPr id="2097190" name="Picture 11" descr="Bottom Left"/>
          <p:cNvPicPr>
            <a:picLocks noChangeAspect="1"/>
          </p:cNvPicPr>
          <p:nvPr/>
        </p:nvPicPr>
        <p:blipFill>
          <a:blip r:embed="rId4"/>
          <a:stretch>
            <a:fillRect/>
          </a:stretch>
        </p:blipFill>
        <p:spPr>
          <a:xfrm>
            <a:off x="3852808" y="1084757"/>
            <a:ext cx="1783976" cy="386791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1" name="Picture 4" descr="Bottom Left"/>
          <p:cNvPicPr>
            <a:picLocks noChangeAspect="1"/>
          </p:cNvPicPr>
          <p:nvPr/>
        </p:nvPicPr>
        <p:blipFill rotWithShape="1">
          <a:blip r:embed="rId2" cstate="print"/>
          <a:srcRect b="15888"/>
          <a:stretch>
            <a:fillRect/>
          </a:stretch>
        </p:blipFill>
        <p:spPr bwMode="auto">
          <a:xfrm>
            <a:off x="6213382" y="1087175"/>
            <a:ext cx="1711960" cy="3117850"/>
          </a:xfrm>
          <a:prstGeom prst="rect">
            <a:avLst/>
          </a:prstGeom>
          <a:ln>
            <a:noFill/>
          </a:ln>
        </p:spPr>
      </p:pic>
      <p:pic>
        <p:nvPicPr>
          <p:cNvPr id="2097192" name="Picture 5"/>
          <p:cNvPicPr>
            <a:picLocks noChangeAspect="1"/>
          </p:cNvPicPr>
          <p:nvPr/>
        </p:nvPicPr>
        <p:blipFill rotWithShape="1">
          <a:blip r:embed="rId3" cstate="print"/>
          <a:srcRect l="5105" r="5075" b="14805"/>
          <a:stretch>
            <a:fillRect/>
          </a:stretch>
        </p:blipFill>
        <p:spPr bwMode="auto">
          <a:xfrm>
            <a:off x="3781966" y="1466794"/>
            <a:ext cx="1517650" cy="3117850"/>
          </a:xfrm>
          <a:prstGeom prst="rect">
            <a:avLst/>
          </a:prstGeom>
          <a:ln>
            <a:noFill/>
          </a:ln>
        </p:spPr>
      </p:pic>
      <p:sp>
        <p:nvSpPr>
          <p:cNvPr id="1048789" name="Title 1"/>
          <p:cNvSpPr txBox="1"/>
          <p:nvPr/>
        </p:nvSpPr>
        <p:spPr>
          <a:xfrm>
            <a:off x="-343691" y="359142"/>
            <a:ext cx="3427708" cy="5333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t>Chatbot</a:t>
            </a:r>
          </a:p>
        </p:txBody>
      </p:sp>
      <p:cxnSp>
        <p:nvCxnSpPr>
          <p:cNvPr id="3145746" name="Straight Arrow Connector 14"/>
          <p:cNvCxnSpPr>
            <a:cxnSpLocks/>
          </p:cNvCxnSpPr>
          <p:nvPr/>
        </p:nvCxnSpPr>
        <p:spPr>
          <a:xfrm>
            <a:off x="2862206" y="2685727"/>
            <a:ext cx="805302" cy="587787"/>
          </a:xfrm>
          <a:prstGeom prst="straightConnector1">
            <a:avLst/>
          </a:prstGeom>
          <a:ln w="120650">
            <a:solidFill>
              <a:srgbClr val="000066"/>
            </a:solidFill>
            <a:tailEnd type="triangle"/>
          </a:ln>
        </p:spPr>
        <p:style>
          <a:lnRef idx="1">
            <a:schemeClr val="dk1"/>
          </a:lnRef>
          <a:fillRef idx="0">
            <a:schemeClr val="dk1"/>
          </a:fillRef>
          <a:effectRef idx="0">
            <a:schemeClr val="dk1"/>
          </a:effectRef>
          <a:fontRef idx="minor">
            <a:schemeClr val="tx1"/>
          </a:fontRef>
        </p:style>
      </p:cxnSp>
      <p:cxnSp>
        <p:nvCxnSpPr>
          <p:cNvPr id="3145747" name="Straight Arrow Connector 17"/>
          <p:cNvCxnSpPr>
            <a:cxnSpLocks/>
          </p:cNvCxnSpPr>
          <p:nvPr/>
        </p:nvCxnSpPr>
        <p:spPr>
          <a:xfrm flipH="1">
            <a:off x="5378369" y="2693161"/>
            <a:ext cx="756260" cy="679984"/>
          </a:xfrm>
          <a:prstGeom prst="straightConnector1">
            <a:avLst/>
          </a:prstGeom>
          <a:ln w="120650">
            <a:solidFill>
              <a:srgbClr val="000066"/>
            </a:solidFill>
            <a:tailEnd type="triangle"/>
          </a:ln>
        </p:spPr>
        <p:style>
          <a:lnRef idx="1">
            <a:schemeClr val="dk1"/>
          </a:lnRef>
          <a:fillRef idx="0">
            <a:schemeClr val="dk1"/>
          </a:fillRef>
          <a:effectRef idx="0">
            <a:schemeClr val="dk1"/>
          </a:effectRef>
          <a:fontRef idx="minor">
            <a:schemeClr val="tx1"/>
          </a:fontRef>
        </p:style>
      </p:cxnSp>
      <p:pic>
        <p:nvPicPr>
          <p:cNvPr id="2097193" name="Picture 2" descr="A screen shot of a phone  Description automatically generated"/>
          <p:cNvPicPr>
            <a:picLocks noChangeAspect="1"/>
          </p:cNvPicPr>
          <p:nvPr/>
        </p:nvPicPr>
        <p:blipFill rotWithShape="1">
          <a:blip r:embed="rId4"/>
          <a:srcRect l="4727" t="155" r="5981" b="16432"/>
          <a:stretch>
            <a:fillRect/>
          </a:stretch>
        </p:blipFill>
        <p:spPr>
          <a:xfrm>
            <a:off x="1194537" y="1087175"/>
            <a:ext cx="1507806" cy="316382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Title 1"/>
          <p:cNvSpPr>
            <a:spLocks noGrp="1"/>
          </p:cNvSpPr>
          <p:nvPr>
            <p:ph type="title"/>
          </p:nvPr>
        </p:nvSpPr>
        <p:spPr>
          <a:xfrm>
            <a:off x="581699" y="457889"/>
            <a:ext cx="7708500" cy="572700"/>
          </a:xfrm>
        </p:spPr>
        <p:txBody>
          <a:bodyPr/>
          <a:lstStyle/>
          <a:p>
            <a:r>
              <a:rPr lang="en-US" dirty="0">
                <a:latin typeface="+mj-lt"/>
              </a:rPr>
              <a:t>Chatbot</a:t>
            </a:r>
          </a:p>
        </p:txBody>
      </p:sp>
      <p:sp>
        <p:nvSpPr>
          <p:cNvPr id="1048791" name="TextBox 4"/>
          <p:cNvSpPr txBox="1"/>
          <p:nvPr/>
        </p:nvSpPr>
        <p:spPr>
          <a:xfrm>
            <a:off x="921099" y="1330562"/>
            <a:ext cx="4577024" cy="4001095"/>
          </a:xfrm>
          <a:prstGeom prst="rect">
            <a:avLst/>
          </a:prstGeom>
          <a:noFill/>
        </p:spPr>
        <p:txBody>
          <a:bodyPr wrap="square" rtlCol="0">
            <a:spAutoFit/>
          </a:bodyPr>
          <a:lstStyle/>
          <a:p>
            <a:pPr marL="342900" indent="-342900">
              <a:buFont typeface="Wingdings" panose="05000000000000000000" pitchFamily="2" charset="2"/>
              <a:buChar char="q"/>
            </a:pPr>
            <a:r>
              <a:rPr lang="en-US" sz="1600" dirty="0">
                <a:latin typeface="+mj-lt"/>
              </a:rPr>
              <a:t>In the case of a person who is unable to donate due to the results of the tests</a:t>
            </a:r>
            <a:endParaRPr lang="ar-EG" sz="1600" dirty="0">
              <a:latin typeface="+mj-lt"/>
            </a:endParaRPr>
          </a:p>
          <a:p>
            <a:pPr marL="342900" indent="-342900">
              <a:buFont typeface="Wingdings" panose="05000000000000000000" pitchFamily="2" charset="2"/>
              <a:buChar char="q"/>
            </a:pPr>
            <a:endParaRPr lang="ar-EG" sz="1600" dirty="0">
              <a:latin typeface="+mj-lt"/>
            </a:endParaRPr>
          </a:p>
          <a:p>
            <a:pPr marL="342900" indent="-342900">
              <a:buFont typeface="Wingdings" panose="05000000000000000000" pitchFamily="2" charset="2"/>
              <a:buChar char="q"/>
            </a:pPr>
            <a:r>
              <a:rPr lang="en-US" sz="1600" dirty="0">
                <a:latin typeface="+mj-lt"/>
              </a:rPr>
              <a:t>We provide </a:t>
            </a:r>
            <a:r>
              <a:rPr lang="ar-EG" sz="1600" dirty="0">
                <a:latin typeface="+mj-lt"/>
              </a:rPr>
              <a:t>in the fifth service </a:t>
            </a:r>
            <a:r>
              <a:rPr lang="en-US" sz="1600" dirty="0">
                <a:latin typeface="+mj-lt"/>
              </a:rPr>
              <a:t>a chatbot using artificial intelligence technology that analyzes a person's symptoms </a:t>
            </a:r>
            <a:endParaRPr lang="ar-EG" sz="1600" dirty="0">
              <a:latin typeface="+mj-lt"/>
            </a:endParaRPr>
          </a:p>
          <a:p>
            <a:pPr marL="342900" indent="-342900">
              <a:buFont typeface="Wingdings" panose="05000000000000000000" pitchFamily="2" charset="2"/>
              <a:buChar char="q"/>
            </a:pPr>
            <a:endParaRPr lang="ar-EG" sz="1600" dirty="0">
              <a:latin typeface="+mj-lt"/>
            </a:endParaRPr>
          </a:p>
          <a:p>
            <a:pPr marL="342900" indent="-342900">
              <a:buFont typeface="Wingdings" panose="05000000000000000000" pitchFamily="2" charset="2"/>
              <a:buChar char="q"/>
            </a:pPr>
            <a:r>
              <a:rPr lang="ar-EG" sz="1600" dirty="0">
                <a:latin typeface="+mj-lt"/>
              </a:rPr>
              <a:t>Chatbot </a:t>
            </a:r>
            <a:r>
              <a:rPr lang="en-US" sz="1600" dirty="0">
                <a:latin typeface="+mj-lt"/>
              </a:rPr>
              <a:t>predicts the disease that will prevent him from donating It also provides some medical advice for each disease</a:t>
            </a:r>
          </a:p>
          <a:p>
            <a:pPr marL="342900" indent="-342900">
              <a:buFont typeface="Wingdings" panose="05000000000000000000" pitchFamily="2" charset="2"/>
              <a:buChar char="q"/>
            </a:pPr>
            <a:endParaRPr lang="en-US" sz="1600" dirty="0">
              <a:latin typeface="+mj-lt"/>
            </a:endParaRPr>
          </a:p>
          <a:p>
            <a:pPr marL="342900" indent="-342900">
              <a:buFont typeface="Wingdings" panose="05000000000000000000" pitchFamily="2" charset="2"/>
              <a:buChar char="q"/>
            </a:pPr>
            <a:r>
              <a:rPr lang="en-US" sz="1600" dirty="0">
                <a:latin typeface="+mj-lt"/>
              </a:rPr>
              <a:t>It has the capability to understand and respond to input in both the Arabic and English languages</a:t>
            </a:r>
          </a:p>
          <a:p>
            <a:pPr marL="342900" indent="-342900">
              <a:buFont typeface="Wingdings" panose="05000000000000000000" pitchFamily="2" charset="2"/>
              <a:buChar char="q"/>
            </a:pPr>
            <a:endParaRPr lang="en-US" sz="1600" dirty="0">
              <a:latin typeface="+mj-lt"/>
            </a:endParaRPr>
          </a:p>
          <a:p>
            <a:pPr marL="342900" indent="-342900">
              <a:buFont typeface="Wingdings" panose="05000000000000000000" pitchFamily="2" charset="2"/>
              <a:buChar char="q"/>
            </a:pPr>
            <a:endParaRPr lang="en-US" dirty="0">
              <a:latin typeface="+mj-lt"/>
            </a:endParaRPr>
          </a:p>
        </p:txBody>
      </p:sp>
      <p:pic>
        <p:nvPicPr>
          <p:cNvPr id="2097194" name="صورة 3" descr="صورة تحتوي على نص, الإلكترونيات, لقطة شاشة, جهاز محمول  تم إنشاء الوصف تلقائياً"/>
          <p:cNvPicPr>
            <a:picLocks noChangeAspect="1"/>
          </p:cNvPicPr>
          <p:nvPr/>
        </p:nvPicPr>
        <p:blipFill>
          <a:blip r:embed="rId2"/>
          <a:stretch>
            <a:fillRect/>
          </a:stretch>
        </p:blipFill>
        <p:spPr>
          <a:xfrm>
            <a:off x="5471005" y="1303315"/>
            <a:ext cx="1692093" cy="3118104"/>
          </a:xfrm>
          <a:prstGeom prst="rect">
            <a:avLst/>
          </a:prstGeom>
        </p:spPr>
      </p:pic>
      <p:pic>
        <p:nvPicPr>
          <p:cNvPr id="2097195" name="Picture 6"/>
          <p:cNvPicPr>
            <a:picLocks noChangeAspect="1"/>
          </p:cNvPicPr>
          <p:nvPr/>
        </p:nvPicPr>
        <p:blipFill rotWithShape="1">
          <a:blip r:embed="rId3" cstate="print"/>
          <a:srcRect b="15589"/>
          <a:stretch>
            <a:fillRect/>
          </a:stretch>
        </p:blipFill>
        <p:spPr bwMode="auto">
          <a:xfrm>
            <a:off x="7163098" y="1303315"/>
            <a:ext cx="1705610" cy="311785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2" name="Title 1"/>
          <p:cNvSpPr>
            <a:spLocks noGrp="1"/>
          </p:cNvSpPr>
          <p:nvPr>
            <p:ph type="title"/>
          </p:nvPr>
        </p:nvSpPr>
        <p:spPr/>
        <p:txBody>
          <a:bodyPr/>
          <a:lstStyle/>
          <a:p>
            <a:r>
              <a:rPr lang="en-US" dirty="0">
                <a:latin typeface="+mj-lt"/>
              </a:rPr>
              <a:t>Create a Notification</a:t>
            </a:r>
          </a:p>
        </p:txBody>
      </p:sp>
      <p:sp>
        <p:nvSpPr>
          <p:cNvPr id="1048793" name="TextBox 6"/>
          <p:cNvSpPr txBox="1"/>
          <p:nvPr/>
        </p:nvSpPr>
        <p:spPr>
          <a:xfrm>
            <a:off x="871870" y="1548883"/>
            <a:ext cx="3700130"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The Sixth service is sending notifications to all users when there is an urgent need for blood testing. </a:t>
            </a:r>
          </a:p>
        </p:txBody>
      </p:sp>
      <p:pic>
        <p:nvPicPr>
          <p:cNvPr id="2097196" name="Picture 3" descr="Bottom Left"/>
          <p:cNvPicPr>
            <a:picLocks noChangeAspect="1"/>
          </p:cNvPicPr>
          <p:nvPr/>
        </p:nvPicPr>
        <p:blipFill>
          <a:blip r:embed="rId2"/>
          <a:stretch>
            <a:fillRect/>
          </a:stretch>
        </p:blipFill>
        <p:spPr>
          <a:xfrm>
            <a:off x="4982603" y="493350"/>
            <a:ext cx="1808330" cy="3917690"/>
          </a:xfrm>
          <a:prstGeom prst="rect">
            <a:avLst/>
          </a:prstGeom>
        </p:spPr>
      </p:pic>
      <p:sp>
        <p:nvSpPr>
          <p:cNvPr id="1048794" name="TextBox 2"/>
          <p:cNvSpPr txBox="1"/>
          <p:nvPr/>
        </p:nvSpPr>
        <p:spPr>
          <a:xfrm>
            <a:off x="871870" y="2696547"/>
            <a:ext cx="4045363"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This is done by writing Data for the person which includes His name, blood type, phone number and address </a:t>
            </a:r>
          </a:p>
        </p:txBody>
      </p:sp>
      <p:sp>
        <p:nvSpPr>
          <p:cNvPr id="1048795" name="TextBox 4"/>
          <p:cNvSpPr txBox="1"/>
          <p:nvPr/>
        </p:nvSpPr>
        <p:spPr>
          <a:xfrm>
            <a:off x="871871" y="3844211"/>
            <a:ext cx="434915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Upon pressing, the messages appear directly to all users as shown</a:t>
            </a:r>
          </a:p>
        </p:txBody>
      </p:sp>
      <p:pic>
        <p:nvPicPr>
          <p:cNvPr id="2097197" name="Picture 5" descr="Bottom Left"/>
          <p:cNvPicPr>
            <a:picLocks noChangeAspect="1"/>
          </p:cNvPicPr>
          <p:nvPr/>
        </p:nvPicPr>
        <p:blipFill>
          <a:blip r:embed="rId3"/>
          <a:stretch>
            <a:fillRect/>
          </a:stretch>
        </p:blipFill>
        <p:spPr>
          <a:xfrm>
            <a:off x="6905011" y="497012"/>
            <a:ext cx="1783976" cy="3867912"/>
          </a:xfrm>
          <a:prstGeom prst="rect">
            <a:avLst/>
          </a:prstGeom>
        </p:spPr>
      </p:pic>
      <p:sp>
        <p:nvSpPr>
          <p:cNvPr id="1048796" name="Rectangle 7"/>
          <p:cNvSpPr/>
          <p:nvPr/>
        </p:nvSpPr>
        <p:spPr>
          <a:xfrm>
            <a:off x="6880657" y="1284436"/>
            <a:ext cx="1808330" cy="572700"/>
          </a:xfrm>
          <a:prstGeom prst="rect">
            <a:avLst/>
          </a:prstGeom>
          <a:noFill/>
          <a:ln w="698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FF0000"/>
              </a:solidFill>
              <a:latin typeface="+mj-lt"/>
            </a:endParaRPr>
          </a:p>
        </p:txBody>
      </p:sp>
      <p:cxnSp>
        <p:nvCxnSpPr>
          <p:cNvPr id="3145748" name="Straight Arrow Connector 12"/>
          <p:cNvCxnSpPr>
            <a:cxnSpLocks/>
            <a:stCxn id="1048796" idx="2"/>
          </p:cNvCxnSpPr>
          <p:nvPr/>
        </p:nvCxnSpPr>
        <p:spPr>
          <a:xfrm flipH="1">
            <a:off x="6713034" y="1857136"/>
            <a:ext cx="1071788" cy="2149869"/>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2097198" name="Picture 15" descr="A screen shot of a phone  Description automatically generated"/>
          <p:cNvPicPr>
            <a:picLocks noChangeAspect="1"/>
          </p:cNvPicPr>
          <p:nvPr/>
        </p:nvPicPr>
        <p:blipFill>
          <a:blip r:embed="rId4"/>
          <a:stretch>
            <a:fillRect/>
          </a:stretch>
        </p:blipFill>
        <p:spPr>
          <a:xfrm>
            <a:off x="5092389" y="4040164"/>
            <a:ext cx="3486616" cy="77764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7" name="Title 1"/>
          <p:cNvSpPr>
            <a:spLocks noGrp="1"/>
          </p:cNvSpPr>
          <p:nvPr>
            <p:ph type="title"/>
          </p:nvPr>
        </p:nvSpPr>
        <p:spPr/>
        <p:txBody>
          <a:bodyPr/>
          <a:lstStyle/>
          <a:p>
            <a:r>
              <a:rPr lang="en-US" dirty="0">
                <a:latin typeface="+mj-lt"/>
              </a:rPr>
              <a:t>Show Notifications</a:t>
            </a:r>
          </a:p>
        </p:txBody>
      </p:sp>
      <p:sp>
        <p:nvSpPr>
          <p:cNvPr id="1048798" name="TextBox 7"/>
          <p:cNvSpPr txBox="1"/>
          <p:nvPr/>
        </p:nvSpPr>
        <p:spPr>
          <a:xfrm>
            <a:off x="1050622" y="1556538"/>
            <a:ext cx="4213518" cy="280076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After the user creates his own notification </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It stores that notification in its database </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Then, all the notifications that have been created are displayed on the Show Notifications page, </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ar-EG" sz="1600" dirty="0">
                <a:latin typeface="+mj-lt"/>
              </a:rPr>
              <a:t>The </a:t>
            </a:r>
            <a:r>
              <a:rPr lang="en-US" sz="1600" dirty="0">
                <a:latin typeface="+mj-lt"/>
              </a:rPr>
              <a:t>p</a:t>
            </a:r>
            <a:r>
              <a:rPr lang="ar-EG" sz="1600" dirty="0">
                <a:latin typeface="+mj-lt"/>
              </a:rPr>
              <a:t>age</a:t>
            </a:r>
            <a:r>
              <a:rPr lang="en-US" sz="1600" dirty="0">
                <a:latin typeface="+mj-lt"/>
              </a:rPr>
              <a:t> includes information about the name, blood type, mobile number, and location</a:t>
            </a:r>
            <a:r>
              <a:rPr lang="ar-EG" sz="1600" dirty="0">
                <a:latin typeface="+mj-lt"/>
              </a:rPr>
              <a:t> of user</a:t>
            </a:r>
            <a:endParaRPr lang="en-US" sz="1600" dirty="0">
              <a:latin typeface="+mj-lt"/>
            </a:endParaRPr>
          </a:p>
        </p:txBody>
      </p:sp>
      <p:pic>
        <p:nvPicPr>
          <p:cNvPr id="2097199" name="Picture 4" descr="Top Right"/>
          <p:cNvPicPr>
            <a:picLocks noChangeAspect="1"/>
          </p:cNvPicPr>
          <p:nvPr/>
        </p:nvPicPr>
        <p:blipFill>
          <a:blip r:embed="rId2"/>
          <a:stretch>
            <a:fillRect/>
          </a:stretch>
        </p:blipFill>
        <p:spPr>
          <a:xfrm>
            <a:off x="6295743" y="1245972"/>
            <a:ext cx="1797635" cy="389752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9" name="Title 1"/>
          <p:cNvSpPr>
            <a:spLocks noGrp="1"/>
          </p:cNvSpPr>
          <p:nvPr>
            <p:ph type="title"/>
          </p:nvPr>
        </p:nvSpPr>
        <p:spPr>
          <a:xfrm>
            <a:off x="722376" y="405270"/>
            <a:ext cx="7708500" cy="572700"/>
          </a:xfrm>
        </p:spPr>
        <p:txBody>
          <a:bodyPr/>
          <a:lstStyle/>
          <a:p>
            <a:r>
              <a:rPr lang="en-US" dirty="0">
                <a:latin typeface="+mj-lt"/>
              </a:rPr>
              <a:t>Firebase Notification</a:t>
            </a:r>
          </a:p>
        </p:txBody>
      </p:sp>
      <p:sp>
        <p:nvSpPr>
          <p:cNvPr id="1048800" name="TextBox 2"/>
          <p:cNvSpPr txBox="1"/>
          <p:nvPr/>
        </p:nvSpPr>
        <p:spPr>
          <a:xfrm>
            <a:off x="811763" y="983526"/>
            <a:ext cx="8052319"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We create Database Collection (notification) which contain information of user's notification (username ,place ,phoneNumber ,date ,bloodType).</a:t>
            </a:r>
          </a:p>
        </p:txBody>
      </p:sp>
      <p:pic>
        <p:nvPicPr>
          <p:cNvPr id="2097200" name="Picture 4"/>
          <p:cNvPicPr>
            <a:picLocks noChangeAspect="1"/>
          </p:cNvPicPr>
          <p:nvPr/>
        </p:nvPicPr>
        <p:blipFill>
          <a:blip r:embed="rId2"/>
          <a:stretch>
            <a:fillRect/>
          </a:stretch>
        </p:blipFill>
        <p:spPr>
          <a:xfrm>
            <a:off x="1242646" y="1815115"/>
            <a:ext cx="7055022" cy="2788689"/>
          </a:xfrm>
          <a:prstGeom prst="rect">
            <a:avLst/>
          </a:prstGeom>
          <a:ln w="228600" cap="sq" cmpd="thickThin">
            <a:solidFill>
              <a:srgbClr val="002060"/>
            </a:solidFill>
            <a:prstDash val="solid"/>
            <a:miter lim="800000"/>
          </a:ln>
          <a:effectLst>
            <a:innerShdw blurRad="76200">
              <a:srgbClr val="000000"/>
            </a:inn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1" name="TextBox 4"/>
          <p:cNvSpPr txBox="1"/>
          <p:nvPr/>
        </p:nvSpPr>
        <p:spPr>
          <a:xfrm>
            <a:off x="354787" y="1486894"/>
            <a:ext cx="3980258" cy="646331"/>
          </a:xfrm>
          <a:prstGeom prst="rect">
            <a:avLst/>
          </a:prstGeom>
          <a:noFill/>
        </p:spPr>
        <p:txBody>
          <a:bodyPr wrap="square" rtlCol="0">
            <a:spAutoFit/>
          </a:bodyPr>
          <a:lstStyle/>
          <a:p>
            <a:pPr marL="285750" indent="-285750">
              <a:buFont typeface="Wingdings" panose="05000000000000000000" pitchFamily="2" charset="2"/>
              <a:buChar char="q"/>
            </a:pPr>
            <a:r>
              <a:rPr lang="en-US" altLang="LID4096" sz="1800" dirty="0">
                <a:latin typeface="+mj-lt"/>
                <a:cs typeface="Calibri" panose="020F0502020204030204" pitchFamily="34" charset="0"/>
              </a:rPr>
              <a:t>Here hospital profile which including his:	</a:t>
            </a:r>
          </a:p>
        </p:txBody>
      </p:sp>
      <p:sp>
        <p:nvSpPr>
          <p:cNvPr id="1048802" name="TextBox 5"/>
          <p:cNvSpPr txBox="1"/>
          <p:nvPr/>
        </p:nvSpPr>
        <p:spPr>
          <a:xfrm>
            <a:off x="704547" y="1925988"/>
            <a:ext cx="3867453" cy="2062103"/>
          </a:xfrm>
          <a:prstGeom prst="rect">
            <a:avLst/>
          </a:prstGeom>
          <a:noFill/>
        </p:spPr>
        <p:txBody>
          <a:bodyPr wrap="square" rtlCol="0">
            <a:spAutoFit/>
          </a:bodyPr>
          <a:lstStyle/>
          <a:p>
            <a:pPr marL="285750" indent="-285750">
              <a:buFont typeface="Wingdings" panose="05000000000000000000" pitchFamily="2" charset="2"/>
              <a:buChar char="Ø"/>
            </a:pPr>
            <a:endParaRPr lang="ar-EG" sz="1600" dirty="0">
              <a:latin typeface="+mj-lt"/>
            </a:endParaRPr>
          </a:p>
          <a:p>
            <a:pPr marL="285750" indent="-285750">
              <a:buFont typeface="Wingdings" panose="05000000000000000000" pitchFamily="2" charset="2"/>
              <a:buChar char="Ø"/>
            </a:pPr>
            <a:endParaRPr lang="ar-EG" sz="1600" dirty="0">
              <a:latin typeface="+mj-lt"/>
            </a:endParaRPr>
          </a:p>
          <a:p>
            <a:pPr marL="285750" indent="-285750">
              <a:buFont typeface="Wingdings" panose="05000000000000000000" pitchFamily="2" charset="2"/>
              <a:buChar char="Ø"/>
            </a:pPr>
            <a:r>
              <a:rPr lang="en-US" sz="1600" dirty="0">
                <a:latin typeface="+mj-lt"/>
              </a:rPr>
              <a:t>Departmen</a:t>
            </a:r>
            <a:r>
              <a:rPr lang="ar-EG" sz="1600" dirty="0">
                <a:latin typeface="+mj-lt"/>
              </a:rPr>
              <a:t>t</a:t>
            </a:r>
            <a:endParaRPr lang="en-US" sz="1600" dirty="0">
              <a:latin typeface="+mj-lt"/>
            </a:endParaRPr>
          </a:p>
          <a:p>
            <a:pPr marL="285750" indent="-285750">
              <a:buFont typeface="Wingdings" panose="05000000000000000000" pitchFamily="2" charset="2"/>
              <a:buChar char="Ø"/>
            </a:pPr>
            <a:r>
              <a:rPr lang="en-US" sz="1600" dirty="0">
                <a:latin typeface="+mj-lt"/>
              </a:rPr>
              <a:t>Notification</a:t>
            </a:r>
          </a:p>
          <a:p>
            <a:pPr marL="285750" indent="-285750">
              <a:buFont typeface="Wingdings" panose="05000000000000000000" pitchFamily="2" charset="2"/>
              <a:buChar char="Ø"/>
            </a:pPr>
            <a:r>
              <a:rPr lang="en-US" sz="1600" dirty="0">
                <a:latin typeface="+mj-lt"/>
              </a:rPr>
              <a:t>Changing between dark and light Mode</a:t>
            </a:r>
          </a:p>
          <a:p>
            <a:pPr marL="285750" indent="-285750">
              <a:buFont typeface="Wingdings" panose="05000000000000000000" pitchFamily="2" charset="2"/>
              <a:buChar char="Ø"/>
            </a:pPr>
            <a:r>
              <a:rPr lang="en-US" sz="1600" dirty="0">
                <a:latin typeface="+mj-lt"/>
              </a:rPr>
              <a:t>Changing between languages</a:t>
            </a:r>
          </a:p>
          <a:p>
            <a:pPr marL="285750" indent="-285750">
              <a:buFont typeface="Wingdings" panose="05000000000000000000" pitchFamily="2" charset="2"/>
              <a:buChar char="Ø"/>
            </a:pPr>
            <a:r>
              <a:rPr lang="en-US" sz="1600" dirty="0">
                <a:latin typeface="+mj-lt"/>
              </a:rPr>
              <a:t>Sign out</a:t>
            </a:r>
          </a:p>
        </p:txBody>
      </p:sp>
      <p:sp>
        <p:nvSpPr>
          <p:cNvPr id="1048803" name="Title 1"/>
          <p:cNvSpPr>
            <a:spLocks noGrp="1"/>
          </p:cNvSpPr>
          <p:nvPr>
            <p:ph type="title"/>
          </p:nvPr>
        </p:nvSpPr>
        <p:spPr>
          <a:xfrm>
            <a:off x="476191" y="470164"/>
            <a:ext cx="2173224" cy="646331"/>
          </a:xfrm>
        </p:spPr>
        <p:txBody>
          <a:bodyPr/>
          <a:lstStyle/>
          <a:p>
            <a:r>
              <a:rPr lang="en-US" dirty="0">
                <a:latin typeface="+mj-lt"/>
              </a:rPr>
              <a:t> Drawer</a:t>
            </a:r>
          </a:p>
        </p:txBody>
      </p:sp>
      <p:pic>
        <p:nvPicPr>
          <p:cNvPr id="2097201" name="Picture 6" descr="A screenshot of a phone  Description automatically generated"/>
          <p:cNvPicPr>
            <a:picLocks noChangeAspect="1"/>
          </p:cNvPicPr>
          <p:nvPr/>
        </p:nvPicPr>
        <p:blipFill rotWithShape="1">
          <a:blip r:embed="rId2"/>
          <a:srcRect b="16676"/>
          <a:stretch>
            <a:fillRect/>
          </a:stretch>
        </p:blipFill>
        <p:spPr>
          <a:xfrm>
            <a:off x="4624156" y="845693"/>
            <a:ext cx="2017384" cy="3639422"/>
          </a:xfrm>
          <a:prstGeom prst="rect">
            <a:avLst/>
          </a:prstGeom>
        </p:spPr>
      </p:pic>
      <p:pic>
        <p:nvPicPr>
          <p:cNvPr id="2097202" name="Picture 8" descr="A close-up of a phone  Description automatically generated"/>
          <p:cNvPicPr>
            <a:picLocks noChangeAspect="1"/>
          </p:cNvPicPr>
          <p:nvPr/>
        </p:nvPicPr>
        <p:blipFill rotWithShape="1">
          <a:blip r:embed="rId3"/>
          <a:srcRect b="15765"/>
          <a:stretch>
            <a:fillRect/>
          </a:stretch>
        </p:blipFill>
        <p:spPr>
          <a:xfrm>
            <a:off x="6878495" y="805884"/>
            <a:ext cx="2017384" cy="3679231"/>
          </a:xfrm>
          <a:prstGeom prst="rect">
            <a:avLst/>
          </a:prstGeom>
        </p:spPr>
      </p:pic>
      <p:sp>
        <p:nvSpPr>
          <p:cNvPr id="1048804" name="Oval 9"/>
          <p:cNvSpPr/>
          <p:nvPr/>
        </p:nvSpPr>
        <p:spPr>
          <a:xfrm>
            <a:off x="4572000" y="880811"/>
            <a:ext cx="661540" cy="593546"/>
          </a:xfrm>
          <a:prstGeom prst="ellipse">
            <a:avLst/>
          </a:prstGeom>
          <a:noFill/>
          <a:ln w="66675">
            <a:solidFill>
              <a:schemeClr val="bg1">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145749" name="Straight Arrow Connector 12"/>
          <p:cNvCxnSpPr>
            <a:cxnSpLocks/>
          </p:cNvCxnSpPr>
          <p:nvPr/>
        </p:nvCxnSpPr>
        <p:spPr>
          <a:xfrm>
            <a:off x="5160397" y="1409668"/>
            <a:ext cx="1770254" cy="808746"/>
          </a:xfrm>
          <a:prstGeom prst="straightConnector1">
            <a:avLst/>
          </a:prstGeom>
          <a:ln w="698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5" name="Title 1"/>
          <p:cNvSpPr>
            <a:spLocks noGrp="1"/>
          </p:cNvSpPr>
          <p:nvPr>
            <p:ph type="title"/>
          </p:nvPr>
        </p:nvSpPr>
        <p:spPr/>
        <p:txBody>
          <a:bodyPr/>
          <a:lstStyle/>
          <a:p>
            <a:r>
              <a:rPr lang="en-US" dirty="0">
                <a:latin typeface="+mj-lt"/>
              </a:rPr>
              <a:t>Department </a:t>
            </a:r>
          </a:p>
        </p:txBody>
      </p:sp>
      <p:sp>
        <p:nvSpPr>
          <p:cNvPr id="1048806" name="TextBox 2"/>
          <p:cNvSpPr txBox="1"/>
          <p:nvPr/>
        </p:nvSpPr>
        <p:spPr>
          <a:xfrm>
            <a:off x="802433" y="1259633"/>
            <a:ext cx="3396343"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This service records all operations of adding and deleting blood types daily.</a:t>
            </a:r>
          </a:p>
          <a:p>
            <a:endParaRPr lang="en-US" sz="1600" dirty="0">
              <a:latin typeface="+mj-lt"/>
            </a:endParaRPr>
          </a:p>
        </p:txBody>
      </p:sp>
      <p:sp>
        <p:nvSpPr>
          <p:cNvPr id="1048807" name="TextBox 4"/>
          <p:cNvSpPr txBox="1"/>
          <p:nvPr/>
        </p:nvSpPr>
        <p:spPr>
          <a:xfrm>
            <a:off x="802432" y="2336851"/>
            <a:ext cx="4006751"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By displaying a table with addition and deletion marks, blood type, operation date, and serial number.</a:t>
            </a:r>
          </a:p>
        </p:txBody>
      </p:sp>
      <p:sp>
        <p:nvSpPr>
          <p:cNvPr id="1048808" name="TextBox 6"/>
          <p:cNvSpPr txBox="1"/>
          <p:nvPr/>
        </p:nvSpPr>
        <p:spPr>
          <a:xfrm>
            <a:off x="802432" y="3391056"/>
            <a:ext cx="4282752" cy="1323439"/>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The user can search by serial number to review blood types.</a:t>
            </a:r>
            <a:endParaRPr lang="ar-EG" sz="1600" dirty="0">
              <a:latin typeface="+mj-lt"/>
            </a:endParaRPr>
          </a:p>
          <a:p>
            <a:pPr marL="285750" indent="-285750">
              <a:buFont typeface="Wingdings" panose="05000000000000000000" pitchFamily="2" charset="2"/>
              <a:buChar char="q"/>
            </a:pPr>
            <a:endParaRPr lang="ar-EG" sz="1600" dirty="0">
              <a:latin typeface="+mj-lt"/>
            </a:endParaRPr>
          </a:p>
          <a:p>
            <a:pPr marL="285750" indent="-285750">
              <a:buFont typeface="Wingdings" panose="05000000000000000000" pitchFamily="2" charset="2"/>
              <a:buChar char="q"/>
            </a:pPr>
            <a:r>
              <a:rPr lang="en-US" sz="1600" dirty="0">
                <a:latin typeface="+mj-lt"/>
              </a:rPr>
              <a:t>T</a:t>
            </a:r>
            <a:r>
              <a:rPr lang="ar-EG" sz="1600" dirty="0">
                <a:latin typeface="+mj-lt"/>
              </a:rPr>
              <a:t>he user could remove all records</a:t>
            </a:r>
            <a:br>
              <a:rPr lang="ar-EG" sz="1600" dirty="0">
                <a:latin typeface="+mj-lt"/>
              </a:rPr>
            </a:br>
            <a:r>
              <a:rPr lang="ar-EG" sz="1600" dirty="0">
                <a:latin typeface="+mj-lt"/>
              </a:rPr>
              <a:t> </a:t>
            </a:r>
            <a:endParaRPr lang="en-US" sz="1600" dirty="0">
              <a:latin typeface="+mj-lt"/>
            </a:endParaRPr>
          </a:p>
        </p:txBody>
      </p:sp>
      <p:pic>
        <p:nvPicPr>
          <p:cNvPr id="2097203" name="Picture 7"/>
          <p:cNvPicPr>
            <a:picLocks noChangeAspect="1"/>
          </p:cNvPicPr>
          <p:nvPr/>
        </p:nvPicPr>
        <p:blipFill>
          <a:blip r:embed="rId2"/>
          <a:stretch>
            <a:fillRect/>
          </a:stretch>
        </p:blipFill>
        <p:spPr>
          <a:xfrm>
            <a:off x="5035538" y="1275588"/>
            <a:ext cx="1783976" cy="3867912"/>
          </a:xfrm>
          <a:prstGeom prst="rect">
            <a:avLst/>
          </a:prstGeom>
        </p:spPr>
      </p:pic>
      <p:pic>
        <p:nvPicPr>
          <p:cNvPr id="2097204" name="Picture 8" descr="Bottom Left"/>
          <p:cNvPicPr>
            <a:picLocks noChangeAspect="1"/>
          </p:cNvPicPr>
          <p:nvPr/>
        </p:nvPicPr>
        <p:blipFill>
          <a:blip r:embed="rId3"/>
          <a:stretch>
            <a:fillRect/>
          </a:stretch>
        </p:blipFill>
        <p:spPr>
          <a:xfrm>
            <a:off x="6827688" y="1275588"/>
            <a:ext cx="1783976" cy="38679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647" name="Title 2"/>
          <p:cNvSpPr>
            <a:spLocks noGrp="1"/>
          </p:cNvSpPr>
          <p:nvPr>
            <p:ph type="title"/>
          </p:nvPr>
        </p:nvSpPr>
        <p:spPr>
          <a:xfrm>
            <a:off x="533535" y="445025"/>
            <a:ext cx="7708500" cy="572700"/>
          </a:xfrm>
        </p:spPr>
        <p:txBody>
          <a:bodyPr/>
          <a:lstStyle/>
          <a:p>
            <a:r>
              <a:rPr lang="en-US" sz="4000" u="sng" dirty="0">
                <a:latin typeface="+mj-lt"/>
              </a:rPr>
              <a:t>Abstract</a:t>
            </a:r>
            <a:endParaRPr lang="en-US" u="sng" dirty="0">
              <a:latin typeface="+mj-lt"/>
            </a:endParaRPr>
          </a:p>
        </p:txBody>
      </p:sp>
      <p:sp>
        <p:nvSpPr>
          <p:cNvPr id="1048648" name="TextBox 22"/>
          <p:cNvSpPr txBox="1"/>
          <p:nvPr/>
        </p:nvSpPr>
        <p:spPr>
          <a:xfrm>
            <a:off x="635001" y="1280220"/>
            <a:ext cx="8039872" cy="2722118"/>
          </a:xfrm>
          <a:prstGeom prst="rect">
            <a:avLst/>
          </a:prstGeom>
        </p:spPr>
        <p:txBody>
          <a:bodyPr wrap="square" lIns="0" tIns="0" rIns="0" bIns="0" rtlCol="0" anchor="t">
            <a:spAutoFit/>
          </a:bodyPr>
          <a:lstStyle/>
          <a:p>
            <a:pPr algn="ctr">
              <a:lnSpc>
                <a:spcPts val="3062"/>
              </a:lnSpc>
            </a:pPr>
            <a:r>
              <a:rPr lang="en-US" sz="2000" dirty="0">
                <a:solidFill>
                  <a:schemeClr val="bg2">
                    <a:lumMod val="10000"/>
                  </a:schemeClr>
                </a:solidFill>
                <a:latin typeface="+mj-lt"/>
                <a:cs typeface="Calibri" panose="020F0502020204030204" pitchFamily="34" charset="0"/>
              </a:rPr>
              <a:t>Donating blood is vital because it saves lives, especially for patients needing surgery, cancer treatments, or those with severe injuries and chronic illnesses. During emergencies like accidents, natural disasters, or disease outbreaks, the demand for blood increases significantly, making an available supply crucial. People with chronic conditions such as anemia, hemophilia, and sickle cell disease need regular transfusions to stay healthy. Many medical procedures, including surgeries, depend on blood transfusions, so having a reliable blood supply is essential for hospitals to operate safely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48"/>
                                        </p:tgtEl>
                                        <p:attrNameLst>
                                          <p:attrName>style.visibility</p:attrName>
                                        </p:attrNameLst>
                                      </p:cBhvr>
                                      <p:to>
                                        <p:strVal val="visible"/>
                                      </p:to>
                                    </p:set>
                                    <p:animEffect transition="in" filter="fade">
                                      <p:cBhvr>
                                        <p:cTn id="7" dur="500"/>
                                        <p:tgtEl>
                                          <p:spTgt spid="1048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9" name="Title 1"/>
          <p:cNvSpPr>
            <a:spLocks noGrp="1"/>
          </p:cNvSpPr>
          <p:nvPr>
            <p:ph type="title"/>
          </p:nvPr>
        </p:nvSpPr>
        <p:spPr>
          <a:xfrm>
            <a:off x="593422" y="321067"/>
            <a:ext cx="7708500" cy="572700"/>
          </a:xfrm>
        </p:spPr>
        <p:txBody>
          <a:bodyPr/>
          <a:lstStyle/>
          <a:p>
            <a:r>
              <a:rPr lang="en-US" dirty="0">
                <a:latin typeface="+mj-lt"/>
              </a:rPr>
              <a:t>Firebase InventoryTable</a:t>
            </a:r>
          </a:p>
        </p:txBody>
      </p:sp>
      <p:sp>
        <p:nvSpPr>
          <p:cNvPr id="1048810" name="TextBox 2"/>
          <p:cNvSpPr txBox="1"/>
          <p:nvPr/>
        </p:nvSpPr>
        <p:spPr>
          <a:xfrm>
            <a:off x="1061534" y="893767"/>
            <a:ext cx="7708499"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mj-lt"/>
              </a:rPr>
              <a:t>We create Database Collection (inventoryTable ) which contain information of blood type and operation was made(UpdatedDate,expiredDate,bloodType,donateName,process,serialNumber,donateID,..)</a:t>
            </a:r>
          </a:p>
        </p:txBody>
      </p:sp>
      <p:pic>
        <p:nvPicPr>
          <p:cNvPr id="2097205" name="Picture 4"/>
          <p:cNvPicPr>
            <a:picLocks noChangeAspect="1"/>
          </p:cNvPicPr>
          <p:nvPr/>
        </p:nvPicPr>
        <p:blipFill>
          <a:blip r:embed="rId2"/>
          <a:stretch>
            <a:fillRect/>
          </a:stretch>
        </p:blipFill>
        <p:spPr>
          <a:xfrm>
            <a:off x="1922584" y="2168847"/>
            <a:ext cx="5833737" cy="2394802"/>
          </a:xfrm>
          <a:prstGeom prst="rect">
            <a:avLst/>
          </a:prstGeom>
          <a:ln w="228600" cap="sq" cmpd="thickThin">
            <a:solidFill>
              <a:srgbClr val="002060"/>
            </a:solidFill>
            <a:prstDash val="solid"/>
            <a:miter lim="800000"/>
          </a:ln>
          <a:effectLst>
            <a:innerShdw blurRad="76200">
              <a:srgbClr val="000000"/>
            </a:inn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1" name="Title 1"/>
          <p:cNvSpPr>
            <a:spLocks noGrp="1"/>
          </p:cNvSpPr>
          <p:nvPr>
            <p:ph type="title"/>
          </p:nvPr>
        </p:nvSpPr>
        <p:spPr/>
        <p:txBody>
          <a:bodyPr/>
          <a:lstStyle/>
          <a:p>
            <a:r>
              <a:rPr lang="ar-EG" dirty="0">
                <a:latin typeface="+mj-lt"/>
              </a:rPr>
              <a:t>My Notification</a:t>
            </a:r>
            <a:endParaRPr lang="en-US" dirty="0">
              <a:latin typeface="+mj-lt"/>
            </a:endParaRPr>
          </a:p>
        </p:txBody>
      </p:sp>
      <p:sp>
        <p:nvSpPr>
          <p:cNvPr id="1048812" name="TextBox 4"/>
          <p:cNvSpPr txBox="1"/>
          <p:nvPr/>
        </p:nvSpPr>
        <p:spPr>
          <a:xfrm>
            <a:off x="1008183" y="1117019"/>
            <a:ext cx="5099539" cy="3293209"/>
          </a:xfrm>
          <a:prstGeom prst="rect">
            <a:avLst/>
          </a:prstGeom>
          <a:noFill/>
        </p:spPr>
        <p:txBody>
          <a:bodyPr wrap="square" rtlCol="0">
            <a:spAutoFit/>
          </a:bodyPr>
          <a:lstStyle/>
          <a:p>
            <a:endParaRPr lang="en-US" sz="1600" dirty="0">
              <a:latin typeface="+mj-lt"/>
            </a:endParaRPr>
          </a:p>
          <a:p>
            <a:pPr marL="285750" indent="-285750">
              <a:buFont typeface="Wingdings" panose="05000000000000000000" pitchFamily="2" charset="2"/>
              <a:buChar char="q"/>
            </a:pPr>
            <a:r>
              <a:rPr lang="en-US" sz="1600" dirty="0">
                <a:latin typeface="+mj-lt"/>
              </a:rPr>
              <a:t>Allows users to view their notifications.</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Provides an option for users to delete notifications.Notification Management:</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A list or panel displaying the notifications.</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A delete button or icon next to each notification for removal.Dynamic Updates:</a:t>
            </a:r>
          </a:p>
          <a:p>
            <a:pPr marL="285750" indent="-285750">
              <a:buFont typeface="Wingdings" panose="05000000000000000000" pitchFamily="2" charset="2"/>
              <a:buChar char="q"/>
            </a:pPr>
            <a:endParaRPr lang="en-US" sz="1600" dirty="0">
              <a:latin typeface="+mj-lt"/>
            </a:endParaRPr>
          </a:p>
          <a:p>
            <a:pPr marL="285750" indent="-285750">
              <a:buFont typeface="Wingdings" panose="05000000000000000000" pitchFamily="2" charset="2"/>
              <a:buChar char="q"/>
            </a:pPr>
            <a:r>
              <a:rPr lang="en-US" sz="1600" dirty="0">
                <a:latin typeface="+mj-lt"/>
              </a:rPr>
              <a:t>The page dynamically updates to reflect the current state of notifications.</a:t>
            </a:r>
          </a:p>
        </p:txBody>
      </p:sp>
      <p:pic>
        <p:nvPicPr>
          <p:cNvPr id="2097206" name="Picture 2" descr="Top Right"/>
          <p:cNvPicPr>
            <a:picLocks noChangeAspect="1"/>
          </p:cNvPicPr>
          <p:nvPr/>
        </p:nvPicPr>
        <p:blipFill rotWithShape="1">
          <a:blip r:embed="rId2" cstate="print"/>
          <a:srcRect b="14188"/>
          <a:stretch>
            <a:fillRect/>
          </a:stretch>
        </p:blipFill>
        <p:spPr>
          <a:xfrm>
            <a:off x="6469422" y="1227355"/>
            <a:ext cx="1867670" cy="34711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7" name="Picture 3" descr="Top Right"/>
          <p:cNvPicPr>
            <a:picLocks noChangeAspect="1"/>
          </p:cNvPicPr>
          <p:nvPr/>
        </p:nvPicPr>
        <p:blipFill rotWithShape="1">
          <a:blip r:embed="rId2" cstate="print"/>
          <a:srcRect r="4400" b="15742"/>
          <a:stretch>
            <a:fillRect/>
          </a:stretch>
        </p:blipFill>
        <p:spPr bwMode="auto">
          <a:xfrm>
            <a:off x="4471670" y="1385521"/>
            <a:ext cx="1729105" cy="3300730"/>
          </a:xfrm>
          <a:prstGeom prst="rect">
            <a:avLst/>
          </a:prstGeom>
          <a:ln>
            <a:noFill/>
          </a:ln>
        </p:spPr>
      </p:pic>
      <p:cxnSp>
        <p:nvCxnSpPr>
          <p:cNvPr id="3145750" name="Straight Arrow Connector 4"/>
          <p:cNvCxnSpPr>
            <a:cxnSpLocks/>
          </p:cNvCxnSpPr>
          <p:nvPr/>
        </p:nvCxnSpPr>
        <p:spPr>
          <a:xfrm flipH="1" flipV="1">
            <a:off x="6423171" y="2900631"/>
            <a:ext cx="497205" cy="698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45751" name="Straight Arrow Connector 5"/>
          <p:cNvCxnSpPr>
            <a:cxnSpLocks/>
          </p:cNvCxnSpPr>
          <p:nvPr/>
        </p:nvCxnSpPr>
        <p:spPr>
          <a:xfrm flipV="1">
            <a:off x="6468109" y="3176221"/>
            <a:ext cx="497205" cy="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48813" name="Title 1"/>
          <p:cNvSpPr>
            <a:spLocks noGrp="1"/>
          </p:cNvSpPr>
          <p:nvPr>
            <p:ph type="title"/>
          </p:nvPr>
        </p:nvSpPr>
        <p:spPr>
          <a:xfrm>
            <a:off x="375139" y="456798"/>
            <a:ext cx="7708500" cy="572700"/>
          </a:xfrm>
        </p:spPr>
        <p:txBody>
          <a:bodyPr/>
          <a:lstStyle/>
          <a:p>
            <a:r>
              <a:rPr lang="en-US" dirty="0">
                <a:latin typeface="+mj-lt"/>
              </a:rPr>
              <a:t>Dark &amp; Light Theme</a:t>
            </a:r>
          </a:p>
        </p:txBody>
      </p:sp>
      <p:sp>
        <p:nvSpPr>
          <p:cNvPr id="1048814" name="TextBox 10"/>
          <p:cNvSpPr txBox="1"/>
          <p:nvPr/>
        </p:nvSpPr>
        <p:spPr>
          <a:xfrm>
            <a:off x="375139" y="1253024"/>
            <a:ext cx="3829197" cy="3046988"/>
          </a:xfrm>
          <a:prstGeom prst="rect">
            <a:avLst/>
          </a:prstGeom>
          <a:noFill/>
        </p:spPr>
        <p:txBody>
          <a:bodyPr wrap="square" rtlCol="0">
            <a:spAutoFit/>
          </a:bodyPr>
          <a:lstStyle/>
          <a:p>
            <a:pPr marL="0" marR="0">
              <a:spcBef>
                <a:spcPts val="0"/>
              </a:spcBef>
              <a:spcAft>
                <a:spcPts val="0"/>
              </a:spcAft>
            </a:pPr>
            <a:r>
              <a:rPr lang="en-US" sz="1600" kern="100" dirty="0">
                <a:effectLst/>
                <a:latin typeface="+mj-lt"/>
                <a:ea typeface="Aptos" panose="020B0004020202020204" pitchFamily="34" charset="0"/>
                <a:cs typeface="Arial" panose="020B0604020202020204" pitchFamily="34" charset="0"/>
              </a:rPr>
              <a:t>Toggle Switch/Button:</a:t>
            </a:r>
          </a:p>
          <a:p>
            <a:pPr marL="0" marR="0">
              <a:spcBef>
                <a:spcPts val="0"/>
              </a:spcBef>
              <a:spcAft>
                <a:spcPts val="0"/>
              </a:spcAft>
            </a:pPr>
            <a:r>
              <a:rPr lang="en-US" sz="1600" kern="100" dirty="0">
                <a:effectLst/>
                <a:latin typeface="+mj-lt"/>
                <a:ea typeface="Aptos" panose="020B0004020202020204" pitchFamily="34" charset="0"/>
                <a:cs typeface="Arial" panose="020B0604020202020204" pitchFamily="34" charset="0"/>
              </a:rPr>
              <a:t> </a:t>
            </a:r>
          </a:p>
          <a:p>
            <a:pPr marL="457200" marR="0">
              <a:spcBef>
                <a:spcPts val="0"/>
              </a:spcBef>
              <a:spcAft>
                <a:spcPts val="0"/>
              </a:spcAft>
            </a:pPr>
            <a:r>
              <a:rPr lang="en-US" sz="1600" kern="100" dirty="0">
                <a:effectLst/>
                <a:latin typeface="+mj-lt"/>
                <a:ea typeface="Aptos" panose="020B0004020202020204" pitchFamily="34" charset="0"/>
                <a:cs typeface="Arial" panose="020B0604020202020204" pitchFamily="34" charset="0"/>
              </a:rPr>
              <a:t>Design and place a toggle switch or button labeled "Dark Mode" within the app's  settings </a:t>
            </a:r>
          </a:p>
          <a:p>
            <a:pPr marL="0" marR="0">
              <a:spcBef>
                <a:spcPts val="0"/>
              </a:spcBef>
              <a:spcAft>
                <a:spcPts val="0"/>
              </a:spcAft>
            </a:pPr>
            <a:r>
              <a:rPr lang="en-US" sz="1600" kern="100" dirty="0">
                <a:effectLst/>
                <a:latin typeface="+mj-lt"/>
                <a:ea typeface="Aptos" panose="020B0004020202020204" pitchFamily="34" charset="0"/>
                <a:cs typeface="Arial" panose="020B0604020202020204" pitchFamily="34" charset="0"/>
              </a:rPr>
              <a:t> </a:t>
            </a:r>
          </a:p>
          <a:p>
            <a:pPr marL="0" marR="0" indent="457200">
              <a:spcBef>
                <a:spcPts val="0"/>
              </a:spcBef>
              <a:spcAft>
                <a:spcPts val="0"/>
              </a:spcAft>
            </a:pPr>
            <a:r>
              <a:rPr lang="en-US" sz="1600" kern="100" dirty="0">
                <a:effectLst/>
                <a:latin typeface="+mj-lt"/>
                <a:ea typeface="Aptos" panose="020B0004020202020204" pitchFamily="34" charset="0"/>
                <a:cs typeface="Arial" panose="020B0604020202020204" pitchFamily="34" charset="0"/>
              </a:rPr>
              <a:t>Dark Theme Development:</a:t>
            </a:r>
          </a:p>
          <a:p>
            <a:pPr marL="457200" marR="0">
              <a:spcBef>
                <a:spcPts val="0"/>
              </a:spcBef>
              <a:spcAft>
                <a:spcPts val="0"/>
              </a:spcAft>
            </a:pPr>
            <a:r>
              <a:rPr lang="en-US" sz="1600" kern="100" dirty="0">
                <a:effectLst/>
                <a:latin typeface="+mj-lt"/>
                <a:ea typeface="Aptos" panose="020B0004020202020204" pitchFamily="34" charset="0"/>
                <a:cs typeface="Arial" panose="020B0604020202020204" pitchFamily="34" charset="0"/>
              </a:rPr>
              <a:t>Develop a dark theme with a color palette suitable for low-light environments, ensuring good contrast and readability.</a:t>
            </a:r>
          </a:p>
          <a:p>
            <a:pPr marL="0" marR="0">
              <a:spcBef>
                <a:spcPts val="0"/>
              </a:spcBef>
              <a:spcAft>
                <a:spcPts val="0"/>
              </a:spcAft>
            </a:pPr>
            <a:r>
              <a:rPr lang="en-US" sz="1600" kern="100" dirty="0">
                <a:effectLst/>
                <a:latin typeface="+mj-lt"/>
                <a:ea typeface="Aptos" panose="020B0004020202020204" pitchFamily="34" charset="0"/>
                <a:cs typeface="Arial" panose="020B0604020202020204" pitchFamily="34" charset="0"/>
              </a:rPr>
              <a:t> </a:t>
            </a:r>
            <a:endParaRPr lang="en-US" sz="1200" dirty="0">
              <a:latin typeface="+mj-lt"/>
            </a:endParaRPr>
          </a:p>
        </p:txBody>
      </p:sp>
      <p:pic>
        <p:nvPicPr>
          <p:cNvPr id="2097208" name="Picture 1" descr="A close-up of a phone  Description automatically generated"/>
          <p:cNvPicPr>
            <a:picLocks noChangeAspect="1"/>
          </p:cNvPicPr>
          <p:nvPr/>
        </p:nvPicPr>
        <p:blipFill rotWithShape="1">
          <a:blip r:embed="rId3"/>
          <a:srcRect b="15765"/>
          <a:stretch>
            <a:fillRect/>
          </a:stretch>
        </p:blipFill>
        <p:spPr>
          <a:xfrm>
            <a:off x="6965314" y="1385521"/>
            <a:ext cx="1809985" cy="330098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9" name="Picture 3" descr="Top Right"/>
          <p:cNvPicPr>
            <a:picLocks noChangeAspect="1"/>
          </p:cNvPicPr>
          <p:nvPr/>
        </p:nvPicPr>
        <p:blipFill rotWithShape="1">
          <a:blip r:embed="rId2" cstate="print"/>
          <a:srcRect b="14005"/>
          <a:stretch>
            <a:fillRect/>
          </a:stretch>
        </p:blipFill>
        <p:spPr bwMode="auto">
          <a:xfrm>
            <a:off x="7204052" y="1795999"/>
            <a:ext cx="1573906" cy="2929851"/>
          </a:xfrm>
          <a:prstGeom prst="rect">
            <a:avLst/>
          </a:prstGeom>
          <a:ln>
            <a:noFill/>
          </a:ln>
        </p:spPr>
      </p:pic>
      <p:cxnSp>
        <p:nvCxnSpPr>
          <p:cNvPr id="3145752" name="Straight Arrow Connector 5"/>
          <p:cNvCxnSpPr>
            <a:cxnSpLocks/>
          </p:cNvCxnSpPr>
          <p:nvPr/>
        </p:nvCxnSpPr>
        <p:spPr>
          <a:xfrm>
            <a:off x="6713591" y="3101318"/>
            <a:ext cx="443569" cy="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45753" name="Straight Arrow Connector 8"/>
          <p:cNvCxnSpPr>
            <a:cxnSpLocks/>
          </p:cNvCxnSpPr>
          <p:nvPr/>
        </p:nvCxnSpPr>
        <p:spPr>
          <a:xfrm flipH="1">
            <a:off x="6678423" y="3253718"/>
            <a:ext cx="443569" cy="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48815" name="TextBox 9"/>
          <p:cNvSpPr txBox="1"/>
          <p:nvPr/>
        </p:nvSpPr>
        <p:spPr>
          <a:xfrm>
            <a:off x="691662" y="1795999"/>
            <a:ext cx="4173415" cy="307777"/>
          </a:xfrm>
          <a:prstGeom prst="rect">
            <a:avLst/>
          </a:prstGeom>
          <a:noFill/>
        </p:spPr>
        <p:txBody>
          <a:bodyPr wrap="square" rtlCol="0">
            <a:spAutoFit/>
          </a:bodyPr>
          <a:lstStyle/>
          <a:p>
            <a:endParaRPr lang="en-US" dirty="0">
              <a:latin typeface="+mj-lt"/>
            </a:endParaRPr>
          </a:p>
        </p:txBody>
      </p:sp>
      <p:sp>
        <p:nvSpPr>
          <p:cNvPr id="1048816" name="Rectangle 4"/>
          <p:cNvSpPr>
            <a:spLocks noChangeArrowheads="1"/>
          </p:cNvSpPr>
          <p:nvPr/>
        </p:nvSpPr>
        <p:spPr bwMode="auto">
          <a:xfrm>
            <a:off x="0" y="74711"/>
            <a:ext cx="184731" cy="30777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dirty="0">
              <a:latin typeface="+mj-lt"/>
            </a:endParaRPr>
          </a:p>
        </p:txBody>
      </p:sp>
      <p:sp>
        <p:nvSpPr>
          <p:cNvPr id="1048817" name="Rectangle 6"/>
          <p:cNvSpPr>
            <a:spLocks noChangeArrowheads="1"/>
          </p:cNvSpPr>
          <p:nvPr/>
        </p:nvSpPr>
        <p:spPr bwMode="auto">
          <a:xfrm>
            <a:off x="0" y="-4465"/>
            <a:ext cx="184731" cy="92333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dirty="0">
                <a:ln>
                  <a:noFill/>
                </a:ln>
                <a:solidFill>
                  <a:schemeClr val="tx1"/>
                </a:solidFill>
                <a:effectLst/>
                <a:latin typeface="+mj-lt"/>
              </a:rPr>
            </a:b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mj-lt"/>
            </a:endParaRPr>
          </a:p>
        </p:txBody>
      </p:sp>
      <p:sp>
        <p:nvSpPr>
          <p:cNvPr id="1048818" name="TextBox 16"/>
          <p:cNvSpPr txBox="1"/>
          <p:nvPr/>
        </p:nvSpPr>
        <p:spPr>
          <a:xfrm>
            <a:off x="959383" y="1607113"/>
            <a:ext cx="4002417" cy="3293209"/>
          </a:xfrm>
          <a:prstGeom prst="rect">
            <a:avLst/>
          </a:prstGeom>
          <a:noFill/>
        </p:spPr>
        <p:txBody>
          <a:bodyPr wrap="square" rtlCol="0">
            <a:spAutoFit/>
          </a:bodyPr>
          <a:lstStyle/>
          <a:p>
            <a:pPr marL="0" marR="0" lvl="0" indent="457200"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mj-lt"/>
              <a:ea typeface="Aptos" panose="020B0004020202020204" pitchFamily="34" charset="0"/>
              <a:cs typeface="Times New Roman" panose="02020603050405020304" pitchFamily="18"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1600" b="0" i="0" u="none" strike="noStrike" cap="none" normalizeH="0" baseline="0" dirty="0">
                <a:ln>
                  <a:noFill/>
                </a:ln>
                <a:solidFill>
                  <a:schemeClr val="tx1"/>
                </a:solidFill>
                <a:effectLst/>
                <a:latin typeface="+mj-lt"/>
                <a:ea typeface="Aptos" panose="020B0004020202020204" pitchFamily="34" charset="0"/>
                <a:cs typeface="Times New Roman" panose="02020603050405020304" pitchFamily="18" charset="0"/>
              </a:rPr>
              <a:t>Design a toggle switch or button labeled to switch between Arabic and English.</a:t>
            </a:r>
            <a:endParaRPr kumimoji="0" lang="en-US" altLang="en-US" sz="1600" b="0" i="0" u="none" strike="noStrike" cap="none" normalizeH="0" baseline="0" dirty="0">
              <a:ln>
                <a:noFill/>
              </a:ln>
              <a:solidFill>
                <a:schemeClr val="tx1"/>
              </a:solidFill>
              <a:effectLst/>
              <a:latin typeface="+mj-lt"/>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pPr>
            <a:endParaRPr kumimoji="0" lang="en-US" altLang="en-US" sz="1600" b="0" i="0" u="none" strike="noStrike" cap="none" normalizeH="0" baseline="0" dirty="0">
              <a:ln>
                <a:noFill/>
              </a:ln>
              <a:solidFill>
                <a:schemeClr val="tx1"/>
              </a:solidFill>
              <a:effectLst/>
              <a:latin typeface="+mj-lt"/>
            </a:endParaRPr>
          </a:p>
          <a:p>
            <a:pPr marL="285750" marR="0" indent="-285750" rtl="0" eaLnBrk="0" fontAlgn="base" latinLnBrk="0" hangingPunct="0">
              <a:spcBef>
                <a:spcPts val="0"/>
              </a:spcBef>
              <a:spcAft>
                <a:spcPts val="0"/>
              </a:spcAft>
              <a:buFont typeface="Wingdings" panose="05000000000000000000" pitchFamily="2" charset="2"/>
              <a:buChar char="q"/>
            </a:pPr>
            <a:r>
              <a:rPr lang="en-US" sz="1600" b="0" i="0" baseline="0" dirty="0">
                <a:ln>
                  <a:noFill/>
                </a:ln>
                <a:solidFill>
                  <a:srgbClr val="333333"/>
                </a:solidFill>
                <a:effectLst/>
                <a:latin typeface="+mj-lt"/>
                <a:ea typeface="Aptos" panose="020B0004020202020204" pitchFamily="34" charset="0"/>
                <a:cs typeface="Times New Roman" panose="02020603050405020304" pitchFamily="18" charset="0"/>
              </a:rPr>
              <a:t>Place the toggle within the app's settings menu or prominently on the main interface for easy access.</a:t>
            </a:r>
            <a:endParaRPr lang="en-US" sz="1600" dirty="0">
              <a:effectLst/>
              <a:latin typeface="+mj-lt"/>
            </a:endParaRPr>
          </a:p>
          <a:p>
            <a:pPr marR="0" rtl="0" eaLnBrk="0" fontAlgn="base" latinLnBrk="0" hangingPunct="0">
              <a:spcBef>
                <a:spcPts val="0"/>
              </a:spcBef>
              <a:spcAft>
                <a:spcPts val="0"/>
              </a:spcAft>
            </a:pPr>
            <a:r>
              <a:rPr lang="en-US" sz="1600" b="0" i="0" baseline="0" dirty="0">
                <a:ln>
                  <a:noFill/>
                </a:ln>
                <a:solidFill>
                  <a:srgbClr val="333333"/>
                </a:solidFill>
                <a:effectLst/>
                <a:latin typeface="+mj-lt"/>
                <a:ea typeface="Aptos" panose="020B0004020202020204" pitchFamily="34" charset="0"/>
                <a:cs typeface="Times New Roman" panose="02020603050405020304" pitchFamily="18" charset="0"/>
              </a:rPr>
              <a:t>	</a:t>
            </a:r>
          </a:p>
          <a:p>
            <a:pPr marL="285750" lvl="2" indent="-285750" eaLnBrk="0" fontAlgn="base" hangingPunct="0">
              <a:buFont typeface="Wingdings" panose="05000000000000000000" pitchFamily="2" charset="2"/>
              <a:buChar char="q"/>
            </a:pPr>
            <a:r>
              <a:rPr lang="en-US" sz="1600" b="0" i="0" baseline="0" dirty="0">
                <a:ln>
                  <a:noFill/>
                </a:ln>
                <a:solidFill>
                  <a:srgbClr val="333333"/>
                </a:solidFill>
                <a:effectLst/>
                <a:latin typeface="+mj-lt"/>
                <a:ea typeface="Aptos" panose="020B0004020202020204" pitchFamily="34" charset="0"/>
                <a:cs typeface="Times New Roman" panose="02020603050405020304" pitchFamily="18" charset="0"/>
              </a:rPr>
              <a:t>Ensure the button clearly indicates the current    language and the language to switch to.</a:t>
            </a:r>
            <a:endParaRPr lang="en-US" sz="1600" dirty="0">
              <a:effectLst/>
              <a:latin typeface="+mj-lt"/>
            </a:endParaRPr>
          </a:p>
          <a:p>
            <a:endParaRPr lang="en-US" sz="1600" dirty="0">
              <a:latin typeface="+mj-lt"/>
            </a:endParaRPr>
          </a:p>
        </p:txBody>
      </p:sp>
      <p:sp>
        <p:nvSpPr>
          <p:cNvPr id="1048819" name="TextBox 17"/>
          <p:cNvSpPr txBox="1"/>
          <p:nvPr/>
        </p:nvSpPr>
        <p:spPr>
          <a:xfrm>
            <a:off x="691662" y="1314724"/>
            <a:ext cx="4002417" cy="584775"/>
          </a:xfrm>
          <a:prstGeom prst="rect">
            <a:avLst/>
          </a:prstGeom>
          <a:noFill/>
        </p:spPr>
        <p:txBody>
          <a:bodyPr wrap="square" rtlCol="0">
            <a:spAutoFit/>
          </a:bodyPr>
          <a:lstStyle/>
          <a:p>
            <a:r>
              <a:rPr kumimoji="0" lang="en-US" altLang="en-US" sz="1600" b="1" i="0" u="none" strike="noStrike" cap="none" normalizeH="0" baseline="0" dirty="0">
                <a:ln>
                  <a:noFill/>
                </a:ln>
                <a:solidFill>
                  <a:schemeClr val="tx1"/>
                </a:solidFill>
                <a:effectLst/>
                <a:latin typeface="+mj-lt"/>
                <a:ea typeface="Aptos" panose="020B0004020202020204" pitchFamily="34" charset="0"/>
                <a:cs typeface="Times New Roman" panose="02020603050405020304" pitchFamily="18" charset="0"/>
              </a:rPr>
              <a:t>Toggle Switch/Button:</a:t>
            </a:r>
          </a:p>
          <a:p>
            <a:endParaRPr lang="en-US" sz="1600" b="1" dirty="0">
              <a:latin typeface="+mj-lt"/>
            </a:endParaRPr>
          </a:p>
        </p:txBody>
      </p:sp>
      <p:sp>
        <p:nvSpPr>
          <p:cNvPr id="1048820" name="Title 1"/>
          <p:cNvSpPr>
            <a:spLocks noGrp="1"/>
          </p:cNvSpPr>
          <p:nvPr>
            <p:ph type="title"/>
          </p:nvPr>
        </p:nvSpPr>
        <p:spPr>
          <a:xfrm>
            <a:off x="375139" y="456798"/>
            <a:ext cx="7708500" cy="572700"/>
          </a:xfrm>
        </p:spPr>
        <p:txBody>
          <a:bodyPr/>
          <a:lstStyle/>
          <a:p>
            <a:r>
              <a:rPr lang="en-US" dirty="0">
                <a:latin typeface="+mj-lt"/>
              </a:rPr>
              <a:t>Change Language</a:t>
            </a:r>
          </a:p>
        </p:txBody>
      </p:sp>
      <p:pic>
        <p:nvPicPr>
          <p:cNvPr id="2097210" name="Picture 1" descr="A close-up of a phone  Description automatically generated"/>
          <p:cNvPicPr>
            <a:picLocks noChangeAspect="1"/>
          </p:cNvPicPr>
          <p:nvPr/>
        </p:nvPicPr>
        <p:blipFill rotWithShape="1">
          <a:blip r:embed="rId3"/>
          <a:srcRect b="15765"/>
          <a:stretch>
            <a:fillRect/>
          </a:stretch>
        </p:blipFill>
        <p:spPr>
          <a:xfrm>
            <a:off x="4921179" y="1775439"/>
            <a:ext cx="1604419" cy="292608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1" name="Title 1"/>
          <p:cNvSpPr>
            <a:spLocks noGrp="1"/>
          </p:cNvSpPr>
          <p:nvPr>
            <p:ph type="title"/>
          </p:nvPr>
        </p:nvSpPr>
        <p:spPr>
          <a:xfrm>
            <a:off x="445526" y="361284"/>
            <a:ext cx="2889504" cy="843479"/>
          </a:xfrm>
        </p:spPr>
        <p:txBody>
          <a:bodyPr/>
          <a:lstStyle/>
          <a:p>
            <a:r>
              <a:rPr lang="ar-EG" dirty="0">
                <a:latin typeface="+mj-lt"/>
              </a:rPr>
              <a:t> </a:t>
            </a:r>
            <a:r>
              <a:rPr lang="en-US" dirty="0">
                <a:latin typeface="+mj-lt"/>
              </a:rPr>
              <a:t>User Service</a:t>
            </a:r>
            <a:endParaRPr lang="en-US" dirty="0"/>
          </a:p>
        </p:txBody>
      </p:sp>
      <p:pic>
        <p:nvPicPr>
          <p:cNvPr id="2097211" name="Picture 2"/>
          <p:cNvPicPr>
            <a:picLocks noChangeAspect="1"/>
          </p:cNvPicPr>
          <p:nvPr/>
        </p:nvPicPr>
        <p:blipFill>
          <a:blip r:embed="rId2"/>
          <a:stretch>
            <a:fillRect/>
          </a:stretch>
        </p:blipFill>
        <p:spPr>
          <a:xfrm>
            <a:off x="718719" y="1204765"/>
            <a:ext cx="1816641" cy="3938735"/>
          </a:xfrm>
          <a:prstGeom prst="rect">
            <a:avLst/>
          </a:prstGeom>
        </p:spPr>
      </p:pic>
      <p:pic>
        <p:nvPicPr>
          <p:cNvPr id="2097212" name="Picture 3"/>
          <p:cNvPicPr>
            <a:picLocks noChangeAspect="1"/>
          </p:cNvPicPr>
          <p:nvPr/>
        </p:nvPicPr>
        <p:blipFill>
          <a:blip r:embed="rId3"/>
          <a:stretch>
            <a:fillRect/>
          </a:stretch>
        </p:blipFill>
        <p:spPr>
          <a:xfrm>
            <a:off x="3719643" y="1204764"/>
            <a:ext cx="1816641" cy="3938735"/>
          </a:xfrm>
          <a:prstGeom prst="rect">
            <a:avLst/>
          </a:prstGeom>
        </p:spPr>
      </p:pic>
      <p:pic>
        <p:nvPicPr>
          <p:cNvPr id="2097213" name="Picture 4"/>
          <p:cNvPicPr>
            <a:picLocks noChangeAspect="1"/>
          </p:cNvPicPr>
          <p:nvPr/>
        </p:nvPicPr>
        <p:blipFill>
          <a:blip r:embed="rId4"/>
          <a:stretch>
            <a:fillRect/>
          </a:stretch>
        </p:blipFill>
        <p:spPr>
          <a:xfrm>
            <a:off x="6808116" y="1204763"/>
            <a:ext cx="1816641" cy="3938736"/>
          </a:xfrm>
          <a:prstGeom prst="rect">
            <a:avLst/>
          </a:prstGeom>
        </p:spPr>
      </p:pic>
      <p:cxnSp>
        <p:nvCxnSpPr>
          <p:cNvPr id="3145754" name="Straight Arrow Connector 5"/>
          <p:cNvCxnSpPr>
            <a:cxnSpLocks/>
          </p:cNvCxnSpPr>
          <p:nvPr/>
        </p:nvCxnSpPr>
        <p:spPr>
          <a:xfrm>
            <a:off x="2653733" y="2799488"/>
            <a:ext cx="838200" cy="0"/>
          </a:xfrm>
          <a:prstGeom prst="straightConnector1">
            <a:avLst/>
          </a:prstGeom>
          <a:ln w="123825">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3145755" name="Straight Arrow Connector 6"/>
          <p:cNvCxnSpPr>
            <a:cxnSpLocks/>
          </p:cNvCxnSpPr>
          <p:nvPr/>
        </p:nvCxnSpPr>
        <p:spPr>
          <a:xfrm>
            <a:off x="5753100" y="2799488"/>
            <a:ext cx="838200" cy="0"/>
          </a:xfrm>
          <a:prstGeom prst="straightConnector1">
            <a:avLst/>
          </a:prstGeom>
          <a:ln w="123825">
            <a:solidFill>
              <a:srgbClr val="002060"/>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7211"/>
                                        </p:tgtEl>
                                        <p:attrNameLst>
                                          <p:attrName>style.visibility</p:attrName>
                                        </p:attrNameLst>
                                      </p:cBhvr>
                                      <p:to>
                                        <p:strVal val="visible"/>
                                      </p:to>
                                    </p:set>
                                    <p:animEffect transition="in" filter="fade">
                                      <p:cBhvr>
                                        <p:cTn id="7" dur="500"/>
                                        <p:tgtEl>
                                          <p:spTgt spid="20972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7212"/>
                                        </p:tgtEl>
                                        <p:attrNameLst>
                                          <p:attrName>style.visibility</p:attrName>
                                        </p:attrNameLst>
                                      </p:cBhvr>
                                      <p:to>
                                        <p:strVal val="visible"/>
                                      </p:to>
                                    </p:set>
                                    <p:animEffect transition="in" filter="fade">
                                      <p:cBhvr>
                                        <p:cTn id="12" dur="500"/>
                                        <p:tgtEl>
                                          <p:spTgt spid="2097212"/>
                                        </p:tgtEl>
                                      </p:cBhvr>
                                    </p:animEffect>
                                  </p:childTnLst>
                                </p:cTn>
                              </p:par>
                              <p:par>
                                <p:cTn id="13" presetID="10" presetClass="entr" presetSubtype="0" fill="hold" nodeType="withEffect">
                                  <p:stCondLst>
                                    <p:cond delay="0"/>
                                  </p:stCondLst>
                                  <p:childTnLst>
                                    <p:set>
                                      <p:cBhvr>
                                        <p:cTn id="14" dur="1" fill="hold">
                                          <p:stCondLst>
                                            <p:cond delay="0"/>
                                          </p:stCondLst>
                                        </p:cTn>
                                        <p:tgtEl>
                                          <p:spTgt spid="2097213"/>
                                        </p:tgtEl>
                                        <p:attrNameLst>
                                          <p:attrName>style.visibility</p:attrName>
                                        </p:attrNameLst>
                                      </p:cBhvr>
                                      <p:to>
                                        <p:strVal val="visible"/>
                                      </p:to>
                                    </p:set>
                                    <p:animEffect transition="in" filter="fade">
                                      <p:cBhvr>
                                        <p:cTn id="15" dur="500"/>
                                        <p:tgtEl>
                                          <p:spTgt spid="20972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45754"/>
                                        </p:tgtEl>
                                        <p:attrNameLst>
                                          <p:attrName>style.visibility</p:attrName>
                                        </p:attrNameLst>
                                      </p:cBhvr>
                                      <p:to>
                                        <p:strVal val="visible"/>
                                      </p:to>
                                    </p:set>
                                    <p:animEffect transition="in" filter="fade">
                                      <p:cBhvr>
                                        <p:cTn id="20" dur="500"/>
                                        <p:tgtEl>
                                          <p:spTgt spid="31457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45755"/>
                                        </p:tgtEl>
                                        <p:attrNameLst>
                                          <p:attrName>style.visibility</p:attrName>
                                        </p:attrNameLst>
                                      </p:cBhvr>
                                      <p:to>
                                        <p:strVal val="visible"/>
                                      </p:to>
                                    </p:set>
                                    <p:animEffect transition="in" filter="fade">
                                      <p:cBhvr>
                                        <p:cTn id="25" dur="500"/>
                                        <p:tgtEl>
                                          <p:spTgt spid="3145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2" name="Title 1"/>
          <p:cNvSpPr>
            <a:spLocks noGrp="1"/>
          </p:cNvSpPr>
          <p:nvPr>
            <p:ph type="title"/>
          </p:nvPr>
        </p:nvSpPr>
        <p:spPr/>
        <p:txBody>
          <a:bodyPr/>
          <a:lstStyle/>
          <a:p>
            <a:r>
              <a:rPr lang="en-US" dirty="0"/>
              <a:t>Firebase Authentication</a:t>
            </a:r>
          </a:p>
        </p:txBody>
      </p:sp>
      <p:sp>
        <p:nvSpPr>
          <p:cNvPr id="1048823" name="TextBox 2"/>
          <p:cNvSpPr txBox="1"/>
          <p:nvPr/>
        </p:nvSpPr>
        <p:spPr>
          <a:xfrm>
            <a:off x="1055077" y="1178169"/>
            <a:ext cx="6207369" cy="553998"/>
          </a:xfrm>
          <a:prstGeom prst="rect">
            <a:avLst/>
          </a:prstGeom>
          <a:noFill/>
        </p:spPr>
        <p:txBody>
          <a:bodyPr wrap="square" rtlCol="0">
            <a:spAutoFit/>
          </a:bodyPr>
          <a:lstStyle/>
          <a:p>
            <a:pPr marL="285750" indent="-285750">
              <a:buFont typeface="Wingdings" panose="05000000000000000000" pitchFamily="2" charset="2"/>
              <a:buChar char="q"/>
            </a:pPr>
            <a:r>
              <a:rPr lang="en-US" altLang="LID4096" sz="1600" dirty="0">
                <a:latin typeface="+mn-lt"/>
                <a:cs typeface="Calibri" panose="020F0502020204030204" pitchFamily="34" charset="0"/>
              </a:rPr>
              <a:t>We create firebase Authentication by used sign in method with:</a:t>
            </a:r>
          </a:p>
          <a:p>
            <a:endParaRPr lang="en-US" dirty="0"/>
          </a:p>
        </p:txBody>
      </p:sp>
      <p:pic>
        <p:nvPicPr>
          <p:cNvPr id="2097214" name="Picture 3"/>
          <p:cNvPicPr>
            <a:picLocks noChangeAspect="1"/>
          </p:cNvPicPr>
          <p:nvPr/>
        </p:nvPicPr>
        <p:blipFill rotWithShape="1">
          <a:blip r:embed="rId2"/>
          <a:srcRect b="18723"/>
          <a:stretch>
            <a:fillRect/>
          </a:stretch>
        </p:blipFill>
        <p:spPr>
          <a:xfrm>
            <a:off x="2754275" y="2162908"/>
            <a:ext cx="5751627" cy="1963707"/>
          </a:xfrm>
          <a:prstGeom prst="rect">
            <a:avLst/>
          </a:prstGeom>
          <a:ln w="228600" cap="sq" cmpd="thickThin">
            <a:solidFill>
              <a:srgbClr val="002060"/>
            </a:solidFill>
            <a:prstDash val="solid"/>
            <a:miter lim="800000"/>
          </a:ln>
          <a:effectLst>
            <a:innerShdw blurRad="76200">
              <a:srgbClr val="000000"/>
            </a:innerShdw>
          </a:effectLst>
        </p:spPr>
      </p:pic>
      <p:sp>
        <p:nvSpPr>
          <p:cNvPr id="1048824" name="TextBox 4"/>
          <p:cNvSpPr txBox="1"/>
          <p:nvPr/>
        </p:nvSpPr>
        <p:spPr>
          <a:xfrm>
            <a:off x="975946" y="1969478"/>
            <a:ext cx="1291766" cy="1169551"/>
          </a:xfrm>
          <a:prstGeom prst="rect">
            <a:avLst/>
          </a:prstGeom>
          <a:noFill/>
        </p:spPr>
        <p:txBody>
          <a:bodyPr wrap="square" rtlCol="0">
            <a:spAutoFit/>
          </a:bodyPr>
          <a:lstStyle/>
          <a:p>
            <a:pPr marL="285750" indent="-285750">
              <a:buFont typeface="Wingdings" panose="05000000000000000000" pitchFamily="2" charset="2"/>
              <a:buChar char="Ø"/>
            </a:pPr>
            <a:r>
              <a:rPr lang="en-US" altLang="LID4096" dirty="0">
                <a:latin typeface="+mn-lt"/>
                <a:cs typeface="Calibri" panose="020F0502020204030204" pitchFamily="34" charset="0"/>
              </a:rPr>
              <a:t>Email.</a:t>
            </a:r>
          </a:p>
          <a:p>
            <a:endParaRPr lang="en-US" altLang="LID4096" dirty="0">
              <a:latin typeface="+mn-lt"/>
              <a:cs typeface="Calibri" panose="020F0502020204030204" pitchFamily="34" charset="0"/>
            </a:endParaRPr>
          </a:p>
          <a:p>
            <a:pPr marL="285750" indent="-285750">
              <a:buFont typeface="Wingdings" panose="05000000000000000000" pitchFamily="2" charset="2"/>
              <a:buChar char="Ø"/>
            </a:pPr>
            <a:r>
              <a:rPr lang="en-US" altLang="LID4096" dirty="0">
                <a:latin typeface="+mn-lt"/>
                <a:cs typeface="Calibri" panose="020F0502020204030204" pitchFamily="34" charset="0"/>
              </a:rPr>
              <a:t>Password.</a:t>
            </a: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5" name="Title 1"/>
          <p:cNvSpPr>
            <a:spLocks noGrp="1"/>
          </p:cNvSpPr>
          <p:nvPr>
            <p:ph type="title"/>
          </p:nvPr>
        </p:nvSpPr>
        <p:spPr/>
        <p:txBody>
          <a:bodyPr/>
          <a:lstStyle/>
          <a:p>
            <a:r>
              <a:rPr lang="en-US" sz="2800" dirty="0">
                <a:latin typeface="Calibri" panose="020F0502020204030204" pitchFamily="34" charset="0"/>
                <a:cs typeface="Calibri" panose="020F0502020204030204" pitchFamily="34" charset="0"/>
              </a:rPr>
              <a:t>Firestore Database</a:t>
            </a:r>
            <a:endParaRPr lang="en-US" dirty="0"/>
          </a:p>
        </p:txBody>
      </p:sp>
      <p:pic>
        <p:nvPicPr>
          <p:cNvPr id="2097215" name="Picture 2"/>
          <p:cNvPicPr>
            <a:picLocks noChangeAspect="1"/>
          </p:cNvPicPr>
          <p:nvPr/>
        </p:nvPicPr>
        <p:blipFill>
          <a:blip r:embed="rId2"/>
          <a:stretch>
            <a:fillRect/>
          </a:stretch>
        </p:blipFill>
        <p:spPr>
          <a:xfrm>
            <a:off x="1428031" y="1879422"/>
            <a:ext cx="6726339" cy="2625268"/>
          </a:xfrm>
          <a:prstGeom prst="rect">
            <a:avLst/>
          </a:prstGeom>
          <a:ln w="228600" cap="sq" cmpd="thickThin">
            <a:solidFill>
              <a:srgbClr val="002060"/>
            </a:solidFill>
            <a:prstDash val="solid"/>
            <a:miter lim="800000"/>
          </a:ln>
          <a:effectLst>
            <a:innerShdw blurRad="76200">
              <a:srgbClr val="000000"/>
            </a:innerShdw>
          </a:effectLst>
        </p:spPr>
      </p:pic>
      <p:sp>
        <p:nvSpPr>
          <p:cNvPr id="1048826" name="TextBox 3"/>
          <p:cNvSpPr txBox="1"/>
          <p:nvPr/>
        </p:nvSpPr>
        <p:spPr>
          <a:xfrm>
            <a:off x="1088136" y="1017726"/>
            <a:ext cx="5696712" cy="584775"/>
          </a:xfrm>
          <a:prstGeom prst="rect">
            <a:avLst/>
          </a:prstGeom>
          <a:noFill/>
        </p:spPr>
        <p:txBody>
          <a:bodyPr wrap="square" rtlCol="0">
            <a:spAutoFit/>
          </a:bodyPr>
          <a:lstStyle/>
          <a:p>
            <a:pPr marL="228600" indent="-228600">
              <a:buFont typeface="Wingdings" panose="05000000000000000000" pitchFamily="2" charset="2"/>
              <a:buChar char="q"/>
            </a:pPr>
            <a:r>
              <a:rPr lang="en-US" sz="1600" dirty="0">
                <a:latin typeface="+mn-lt"/>
                <a:cs typeface="Calibri" panose="020F0502020204030204" pitchFamily="34" charset="0"/>
              </a:rPr>
              <a:t>We create Database collection ( user ) which contain information of users (name , email ,image ,password ).</a:t>
            </a:r>
            <a:endParaRPr lang="LID4096" sz="1600" dirty="0">
              <a:latin typeface="+mn-lt"/>
              <a:cs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827" name="Title 4"/>
          <p:cNvSpPr>
            <a:spLocks noGrp="1"/>
          </p:cNvSpPr>
          <p:nvPr>
            <p:ph type="title"/>
          </p:nvPr>
        </p:nvSpPr>
        <p:spPr/>
        <p:txBody>
          <a:bodyPr/>
          <a:lstStyle/>
          <a:p>
            <a:r>
              <a:rPr lang="en-US" dirty="0">
                <a:latin typeface="+mj-lt"/>
              </a:rPr>
              <a:t>Connection</a:t>
            </a:r>
          </a:p>
        </p:txBody>
      </p:sp>
      <p:sp>
        <p:nvSpPr>
          <p:cNvPr id="1048828" name="TextBox 11"/>
          <p:cNvSpPr txBox="1"/>
          <p:nvPr/>
        </p:nvSpPr>
        <p:spPr>
          <a:xfrm>
            <a:off x="692403" y="1270048"/>
            <a:ext cx="8362408" cy="246221"/>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     We used django Framework To connect Flutter app with Model Ai</a:t>
            </a:r>
          </a:p>
        </p:txBody>
      </p:sp>
      <p:sp>
        <p:nvSpPr>
          <p:cNvPr id="1048829" name="TextBox 11"/>
          <p:cNvSpPr txBox="1"/>
          <p:nvPr/>
        </p:nvSpPr>
        <p:spPr>
          <a:xfrm>
            <a:off x="646526" y="1539413"/>
            <a:ext cx="4724371" cy="246221"/>
          </a:xfrm>
          <a:prstGeom prst="rect">
            <a:avLst/>
          </a:prstGeom>
        </p:spPr>
        <p:txBody>
          <a:bodyPr wrap="square" lIns="0" tIns="0" rIns="0" bIns="0" rtlCol="0" anchor="t">
            <a:spAutoFit/>
          </a:bodyPr>
          <a:lstStyle/>
          <a:p>
            <a:r>
              <a:rPr lang="en-US" sz="1600" dirty="0">
                <a:latin typeface="+mj-lt"/>
                <a:cs typeface="Calibri" panose="020F0502020204030204" pitchFamily="34" charset="0"/>
              </a:rPr>
              <a:t>         Steps:</a:t>
            </a:r>
          </a:p>
        </p:txBody>
      </p:sp>
      <p:sp>
        <p:nvSpPr>
          <p:cNvPr id="1048830" name="TextBox 11"/>
          <p:cNvSpPr txBox="1"/>
          <p:nvPr/>
        </p:nvSpPr>
        <p:spPr>
          <a:xfrm>
            <a:off x="707915" y="3064119"/>
            <a:ext cx="4472793"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using http Package Flutter To Make Http request to retrieve data result.</a:t>
            </a:r>
          </a:p>
        </p:txBody>
      </p:sp>
      <p:sp>
        <p:nvSpPr>
          <p:cNvPr id="1048831" name="TextBox 11"/>
          <p:cNvSpPr txBox="1"/>
          <p:nvPr/>
        </p:nvSpPr>
        <p:spPr>
          <a:xfrm>
            <a:off x="711140" y="1870060"/>
            <a:ext cx="4724371" cy="738664"/>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First Load model ai from collab as joblib file Install Django framework and create files connection .</a:t>
            </a:r>
          </a:p>
        </p:txBody>
      </p:sp>
      <p:sp>
        <p:nvSpPr>
          <p:cNvPr id="1048832" name="TextBox 11"/>
          <p:cNvSpPr txBox="1"/>
          <p:nvPr/>
        </p:nvSpPr>
        <p:spPr>
          <a:xfrm>
            <a:off x="692403" y="3620781"/>
            <a:ext cx="5254049"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converting data to JSON facilitates interoperability, simplifies data exchange between different systems.</a:t>
            </a:r>
          </a:p>
        </p:txBody>
      </p:sp>
      <p:pic>
        <p:nvPicPr>
          <p:cNvPr id="2097216" name="Picture 1" descr="A computer screen shot of a cloud and gear  Description automatically generated"/>
          <p:cNvPicPr>
            <a:picLocks noChangeAspect="1"/>
          </p:cNvPicPr>
          <p:nvPr/>
        </p:nvPicPr>
        <p:blipFill>
          <a:blip r:embed="rId3"/>
          <a:stretch>
            <a:fillRect/>
          </a:stretch>
        </p:blipFill>
        <p:spPr>
          <a:xfrm>
            <a:off x="5340417" y="2065075"/>
            <a:ext cx="3569339" cy="1450923"/>
          </a:xfrm>
          <a:prstGeom prst="rect">
            <a:avLst/>
          </a:prstGeom>
        </p:spPr>
      </p:pic>
      <p:sp>
        <p:nvSpPr>
          <p:cNvPr id="1048833" name="TextBox 11"/>
          <p:cNvSpPr txBox="1"/>
          <p:nvPr/>
        </p:nvSpPr>
        <p:spPr>
          <a:xfrm>
            <a:off x="710691" y="2598331"/>
            <a:ext cx="4724371"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After finish we Extract Api as a Local host to work. </a:t>
            </a:r>
          </a:p>
        </p:txBody>
      </p:sp>
      <p:sp>
        <p:nvSpPr>
          <p:cNvPr id="1048834" name="TextBox 11"/>
          <p:cNvSpPr txBox="1"/>
          <p:nvPr/>
        </p:nvSpPr>
        <p:spPr>
          <a:xfrm>
            <a:off x="677785" y="4195979"/>
            <a:ext cx="5254049"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We handled all errors and exceptions that may occur during HTTP 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28"/>
                                        </p:tgtEl>
                                        <p:attrNameLst>
                                          <p:attrName>style.visibility</p:attrName>
                                        </p:attrNameLst>
                                      </p:cBhvr>
                                      <p:to>
                                        <p:strVal val="visible"/>
                                      </p:to>
                                    </p:set>
                                    <p:animEffect transition="in" filter="fade">
                                      <p:cBhvr>
                                        <p:cTn id="7" dur="500"/>
                                        <p:tgtEl>
                                          <p:spTgt spid="10488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829"/>
                                        </p:tgtEl>
                                        <p:attrNameLst>
                                          <p:attrName>style.visibility</p:attrName>
                                        </p:attrNameLst>
                                      </p:cBhvr>
                                      <p:to>
                                        <p:strVal val="visible"/>
                                      </p:to>
                                    </p:set>
                                    <p:animEffect transition="in" filter="fade">
                                      <p:cBhvr>
                                        <p:cTn id="12" dur="500"/>
                                        <p:tgtEl>
                                          <p:spTgt spid="10488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830"/>
                                        </p:tgtEl>
                                        <p:attrNameLst>
                                          <p:attrName>style.visibility</p:attrName>
                                        </p:attrNameLst>
                                      </p:cBhvr>
                                      <p:to>
                                        <p:strVal val="visible"/>
                                      </p:to>
                                    </p:set>
                                    <p:animEffect transition="in" filter="fade">
                                      <p:cBhvr>
                                        <p:cTn id="17" dur="500"/>
                                        <p:tgtEl>
                                          <p:spTgt spid="10488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8831"/>
                                        </p:tgtEl>
                                        <p:attrNameLst>
                                          <p:attrName>style.visibility</p:attrName>
                                        </p:attrNameLst>
                                      </p:cBhvr>
                                      <p:to>
                                        <p:strVal val="visible"/>
                                      </p:to>
                                    </p:set>
                                    <p:animEffect transition="in" filter="fade">
                                      <p:cBhvr>
                                        <p:cTn id="22" dur="500"/>
                                        <p:tgtEl>
                                          <p:spTgt spid="10488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48832"/>
                                        </p:tgtEl>
                                        <p:attrNameLst>
                                          <p:attrName>style.visibility</p:attrName>
                                        </p:attrNameLst>
                                      </p:cBhvr>
                                      <p:to>
                                        <p:strVal val="visible"/>
                                      </p:to>
                                    </p:set>
                                    <p:animEffect transition="in" filter="fade">
                                      <p:cBhvr>
                                        <p:cTn id="27" dur="500"/>
                                        <p:tgtEl>
                                          <p:spTgt spid="10488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8833"/>
                                        </p:tgtEl>
                                        <p:attrNameLst>
                                          <p:attrName>style.visibility</p:attrName>
                                        </p:attrNameLst>
                                      </p:cBhvr>
                                      <p:to>
                                        <p:strVal val="visible"/>
                                      </p:to>
                                    </p:set>
                                    <p:animEffect transition="in" filter="fade">
                                      <p:cBhvr>
                                        <p:cTn id="32" dur="500"/>
                                        <p:tgtEl>
                                          <p:spTgt spid="10488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48834"/>
                                        </p:tgtEl>
                                        <p:attrNameLst>
                                          <p:attrName>style.visibility</p:attrName>
                                        </p:attrNameLst>
                                      </p:cBhvr>
                                      <p:to>
                                        <p:strVal val="visible"/>
                                      </p:to>
                                    </p:set>
                                    <p:animEffect transition="in" filter="fade">
                                      <p:cBhvr>
                                        <p:cTn id="37" dur="500"/>
                                        <p:tgtEl>
                                          <p:spTgt spid="1048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8" grpId="0"/>
      <p:bldP spid="1048829" grpId="0"/>
      <p:bldP spid="1048830" grpId="0"/>
      <p:bldP spid="1048831" grpId="0"/>
      <p:bldP spid="1048832" grpId="0"/>
      <p:bldP spid="1048833" grpId="0"/>
      <p:bldP spid="104883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837" name="Title 4"/>
          <p:cNvSpPr>
            <a:spLocks noGrp="1"/>
          </p:cNvSpPr>
          <p:nvPr>
            <p:ph type="title"/>
          </p:nvPr>
        </p:nvSpPr>
        <p:spPr/>
        <p:txBody>
          <a:bodyPr/>
          <a:lstStyle/>
          <a:p>
            <a:r>
              <a:rPr lang="en-US" dirty="0">
                <a:latin typeface="+mj-lt"/>
              </a:rPr>
              <a:t> OCR connection with Flask framework </a:t>
            </a:r>
          </a:p>
        </p:txBody>
      </p:sp>
      <p:sp>
        <p:nvSpPr>
          <p:cNvPr id="1048838" name="TextBox 11"/>
          <p:cNvSpPr txBox="1"/>
          <p:nvPr/>
        </p:nvSpPr>
        <p:spPr>
          <a:xfrm>
            <a:off x="577829" y="1031234"/>
            <a:ext cx="8362408" cy="246221"/>
          </a:xfrm>
          <a:prstGeom prst="rect">
            <a:avLst/>
          </a:prstGeom>
        </p:spPr>
        <p:txBody>
          <a:bodyPr wrap="square" lIns="0" tIns="0" rIns="0" bIns="0" rtlCol="0" anchor="t">
            <a:spAutoFit/>
          </a:bodyPr>
          <a:lstStyle/>
          <a:p>
            <a:r>
              <a:rPr lang="en-US" sz="1600" dirty="0">
                <a:latin typeface="+mj-lt"/>
                <a:cs typeface="Calibri" panose="020F0502020204030204" pitchFamily="34" charset="0"/>
              </a:rPr>
              <a:t> We used Flask framework To connect </a:t>
            </a:r>
            <a:r>
              <a:rPr lang="en-US" sz="1600" dirty="0">
                <a:solidFill>
                  <a:schemeClr val="tx1">
                    <a:lumMod val="95000"/>
                    <a:lumOff val="5000"/>
                  </a:schemeClr>
                </a:solidFill>
                <a:latin typeface="+mj-lt"/>
              </a:rPr>
              <a:t>Optical Character Recognition (OCR)</a:t>
            </a:r>
          </a:p>
        </p:txBody>
      </p:sp>
      <p:sp>
        <p:nvSpPr>
          <p:cNvPr id="1048839" name="TextBox 11"/>
          <p:cNvSpPr txBox="1"/>
          <p:nvPr/>
        </p:nvSpPr>
        <p:spPr>
          <a:xfrm>
            <a:off x="577829" y="1336378"/>
            <a:ext cx="7155060" cy="738664"/>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rPr>
              <a:t>Flask App:     </a:t>
            </a:r>
          </a:p>
          <a:p>
            <a:r>
              <a:rPr lang="en-US" sz="1600" dirty="0">
                <a:latin typeface="+mj-lt"/>
              </a:rPr>
              <a:t>     Purpose: Establish the framework for the application, define routes, </a:t>
            </a:r>
          </a:p>
          <a:p>
            <a:r>
              <a:rPr lang="en-US" sz="1600" dirty="0">
                <a:latin typeface="+mj-lt"/>
              </a:rPr>
              <a:t>     and handle HTTP requests.</a:t>
            </a:r>
          </a:p>
        </p:txBody>
      </p:sp>
      <p:sp>
        <p:nvSpPr>
          <p:cNvPr id="1048840" name="TextBox 11"/>
          <p:cNvSpPr txBox="1"/>
          <p:nvPr/>
        </p:nvSpPr>
        <p:spPr>
          <a:xfrm>
            <a:off x="536191" y="2376423"/>
            <a:ext cx="4724371" cy="246221"/>
          </a:xfrm>
          <a:prstGeom prst="rect">
            <a:avLst/>
          </a:prstGeom>
        </p:spPr>
        <p:txBody>
          <a:bodyPr wrap="square" lIns="0" tIns="0" rIns="0" bIns="0" rtlCol="0" anchor="t">
            <a:spAutoFit/>
          </a:bodyPr>
          <a:lstStyle/>
          <a:p>
            <a:r>
              <a:rPr lang="en-US" sz="1600" dirty="0">
                <a:latin typeface="+mj-lt"/>
                <a:cs typeface="Calibri" panose="020F0502020204030204" pitchFamily="34" charset="0"/>
              </a:rPr>
              <a:t> </a:t>
            </a:r>
          </a:p>
        </p:txBody>
      </p:sp>
      <p:sp>
        <p:nvSpPr>
          <p:cNvPr id="1048841" name="TextBox 14"/>
          <p:cNvSpPr txBox="1"/>
          <p:nvPr/>
        </p:nvSpPr>
        <p:spPr>
          <a:xfrm>
            <a:off x="536189" y="2134334"/>
            <a:ext cx="7196699" cy="153888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mj-lt"/>
              </a:rPr>
              <a:t>Processed images using OpenCV and performed OCR with Tesseract.</a:t>
            </a:r>
            <a:endParaRPr lang="en-US" sz="1600" dirty="0">
              <a:effectLst/>
              <a:latin typeface="+mj-lt"/>
              <a:ea typeface="Times New Roman" panose="02020603050405020304" pitchFamily="18" charset="0"/>
            </a:endParaRPr>
          </a:p>
          <a:p>
            <a:pPr marL="285750" indent="-285750">
              <a:buFont typeface="Arial" panose="020B0604020202020204" pitchFamily="34" charset="0"/>
              <a:buChar char="•"/>
            </a:pPr>
            <a:r>
              <a:rPr lang="en-US" sz="1600" dirty="0" err="1">
                <a:effectLst/>
                <a:latin typeface="+mj-lt"/>
                <a:ea typeface="Times New Roman" panose="02020603050405020304" pitchFamily="18" charset="0"/>
              </a:rPr>
              <a:t>Dockerization</a:t>
            </a:r>
            <a:r>
              <a:rPr lang="en-US" sz="1600" dirty="0">
                <a:effectLst/>
                <a:latin typeface="+mj-lt"/>
                <a:ea typeface="Times New Roman" panose="02020603050405020304" pitchFamily="18" charset="0"/>
              </a:rPr>
              <a:t> </a:t>
            </a:r>
            <a:r>
              <a:rPr lang="en-US" sz="1600" dirty="0">
                <a:latin typeface="+mj-lt"/>
                <a:ea typeface="Times New Roman" panose="02020603050405020304" pitchFamily="18" charset="0"/>
              </a:rPr>
              <a:t>flask app.</a:t>
            </a:r>
          </a:p>
          <a:p>
            <a:pPr marL="285750" indent="-285750">
              <a:buFont typeface="Arial" panose="020B0604020202020204" pitchFamily="34" charset="0"/>
              <a:buChar char="•"/>
            </a:pPr>
            <a:r>
              <a:rPr lang="en-US" sz="1600" dirty="0">
                <a:effectLst/>
                <a:latin typeface="+mj-lt"/>
                <a:ea typeface="Times New Roman" panose="02020603050405020304" pitchFamily="18" charset="0"/>
              </a:rPr>
              <a:t>Deploy Flask</a:t>
            </a:r>
            <a:r>
              <a:rPr lang="en-US" sz="1600" dirty="0">
                <a:latin typeface="+mj-lt"/>
                <a:ea typeface="Times New Roman" panose="02020603050405020304" pitchFamily="18" charset="0"/>
              </a:rPr>
              <a:t> i</a:t>
            </a:r>
            <a:r>
              <a:rPr lang="en-US" sz="1600" dirty="0">
                <a:effectLst/>
                <a:latin typeface="+mj-lt"/>
                <a:ea typeface="Times New Roman" panose="02020603050405020304" pitchFamily="18" charset="0"/>
              </a:rPr>
              <a:t>n Render Server and Get API.</a:t>
            </a:r>
            <a:endParaRPr lang="en-US" sz="1600" dirty="0">
              <a:latin typeface="+mj-lt"/>
              <a:ea typeface="Times New Roman" panose="02020603050405020304" pitchFamily="18" charset="0"/>
            </a:endParaRPr>
          </a:p>
          <a:p>
            <a:endParaRPr lang="en-US" sz="1600" dirty="0">
              <a:latin typeface="+mj-lt"/>
              <a:ea typeface="Times New Roman" panose="02020603050405020304" pitchFamily="18" charset="0"/>
            </a:endParaRPr>
          </a:p>
          <a:p>
            <a:r>
              <a:rPr lang="en-US" sz="1600" dirty="0">
                <a:latin typeface="+mj-lt"/>
                <a:ea typeface="Times New Roman" panose="02020603050405020304" pitchFamily="18" charset="0"/>
              </a:rPr>
              <a:t> </a:t>
            </a:r>
            <a:endParaRPr lang="en-US" sz="1600" dirty="0">
              <a:effectLst/>
              <a:latin typeface="+mj-lt"/>
              <a:ea typeface="Times New Roman" panose="02020603050405020304" pitchFamily="18" charset="0"/>
            </a:endParaRPr>
          </a:p>
          <a:p>
            <a:endParaRPr lang="en-US" dirty="0">
              <a:latin typeface="+mj-lt"/>
            </a:endParaRPr>
          </a:p>
        </p:txBody>
      </p:sp>
      <p:sp>
        <p:nvSpPr>
          <p:cNvPr id="1048842" name="TextBox 18"/>
          <p:cNvSpPr txBox="1"/>
          <p:nvPr/>
        </p:nvSpPr>
        <p:spPr>
          <a:xfrm>
            <a:off x="218344" y="4698475"/>
            <a:ext cx="6929282" cy="307777"/>
          </a:xfrm>
          <a:prstGeom prst="rect">
            <a:avLst/>
          </a:prstGeom>
          <a:noFill/>
        </p:spPr>
        <p:txBody>
          <a:bodyPr wrap="square">
            <a:spAutoFit/>
          </a:bodyPr>
          <a:lstStyle/>
          <a:p>
            <a:pPr marL="0" marR="0" indent="457200" fontAlgn="base">
              <a:spcBef>
                <a:spcPts val="0"/>
              </a:spcBef>
              <a:spcAft>
                <a:spcPts val="0"/>
              </a:spcAft>
            </a:pPr>
            <a:r>
              <a:rPr lang="en-US" sz="1400" dirty="0">
                <a:effectLst/>
                <a:latin typeface="+mj-lt"/>
                <a:ea typeface="Times New Roman" panose="02020603050405020304" pitchFamily="18" charset="0"/>
              </a:rPr>
              <a:t> </a:t>
            </a:r>
          </a:p>
        </p:txBody>
      </p:sp>
      <p:sp>
        <p:nvSpPr>
          <p:cNvPr id="1048843" name="TextBox 11"/>
          <p:cNvSpPr txBox="1"/>
          <p:nvPr/>
        </p:nvSpPr>
        <p:spPr>
          <a:xfrm>
            <a:off x="629946" y="3021589"/>
            <a:ext cx="4472793"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using http Package Flutter To Make Http request to retrieve data result.</a:t>
            </a:r>
          </a:p>
        </p:txBody>
      </p:sp>
      <p:sp>
        <p:nvSpPr>
          <p:cNvPr id="1048844" name="TextBox 11"/>
          <p:cNvSpPr txBox="1"/>
          <p:nvPr/>
        </p:nvSpPr>
        <p:spPr>
          <a:xfrm>
            <a:off x="614434" y="3585339"/>
            <a:ext cx="5254049"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converting data to JSON facilitates interoperability, simplifies data exchange between different systems.</a:t>
            </a:r>
          </a:p>
        </p:txBody>
      </p:sp>
      <p:pic>
        <p:nvPicPr>
          <p:cNvPr id="2097217" name="Picture 3" descr="A computer screen shot of a cloud and gear  Description automatically generated"/>
          <p:cNvPicPr>
            <a:picLocks noChangeAspect="1"/>
          </p:cNvPicPr>
          <p:nvPr/>
        </p:nvPicPr>
        <p:blipFill>
          <a:blip r:embed="rId3"/>
          <a:stretch>
            <a:fillRect/>
          </a:stretch>
        </p:blipFill>
        <p:spPr>
          <a:xfrm>
            <a:off x="5574661" y="2532640"/>
            <a:ext cx="3569339" cy="14509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38"/>
                                        </p:tgtEl>
                                        <p:attrNameLst>
                                          <p:attrName>style.visibility</p:attrName>
                                        </p:attrNameLst>
                                      </p:cBhvr>
                                      <p:to>
                                        <p:strVal val="visible"/>
                                      </p:to>
                                    </p:set>
                                    <p:animEffect transition="in" filter="fade">
                                      <p:cBhvr>
                                        <p:cTn id="7" dur="500"/>
                                        <p:tgtEl>
                                          <p:spTgt spid="10488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839"/>
                                        </p:tgtEl>
                                        <p:attrNameLst>
                                          <p:attrName>style.visibility</p:attrName>
                                        </p:attrNameLst>
                                      </p:cBhvr>
                                      <p:to>
                                        <p:strVal val="visible"/>
                                      </p:to>
                                    </p:set>
                                    <p:animEffect transition="in" filter="fade">
                                      <p:cBhvr>
                                        <p:cTn id="12" dur="500"/>
                                        <p:tgtEl>
                                          <p:spTgt spid="10488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840"/>
                                        </p:tgtEl>
                                        <p:attrNameLst>
                                          <p:attrName>style.visibility</p:attrName>
                                        </p:attrNameLst>
                                      </p:cBhvr>
                                      <p:to>
                                        <p:strVal val="visible"/>
                                      </p:to>
                                    </p:set>
                                    <p:animEffect transition="in" filter="fade">
                                      <p:cBhvr>
                                        <p:cTn id="17" dur="500"/>
                                        <p:tgtEl>
                                          <p:spTgt spid="10488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8843"/>
                                        </p:tgtEl>
                                        <p:attrNameLst>
                                          <p:attrName>style.visibility</p:attrName>
                                        </p:attrNameLst>
                                      </p:cBhvr>
                                      <p:to>
                                        <p:strVal val="visible"/>
                                      </p:to>
                                    </p:set>
                                    <p:animEffect transition="in" filter="fade">
                                      <p:cBhvr>
                                        <p:cTn id="22" dur="500"/>
                                        <p:tgtEl>
                                          <p:spTgt spid="10488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48844"/>
                                        </p:tgtEl>
                                        <p:attrNameLst>
                                          <p:attrName>style.visibility</p:attrName>
                                        </p:attrNameLst>
                                      </p:cBhvr>
                                      <p:to>
                                        <p:strVal val="visible"/>
                                      </p:to>
                                    </p:set>
                                    <p:animEffect transition="in" filter="fade">
                                      <p:cBhvr>
                                        <p:cTn id="27" dur="500"/>
                                        <p:tgtEl>
                                          <p:spTgt spid="1048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8" grpId="0"/>
      <p:bldP spid="1048839" grpId="0"/>
      <p:bldP spid="1048840" grpId="0"/>
      <p:bldP spid="1048843" grpId="0"/>
      <p:bldP spid="104884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847" name="Title 4"/>
          <p:cNvSpPr>
            <a:spLocks noGrp="1"/>
          </p:cNvSpPr>
          <p:nvPr>
            <p:ph type="title"/>
          </p:nvPr>
        </p:nvSpPr>
        <p:spPr>
          <a:xfrm>
            <a:off x="722376" y="445024"/>
            <a:ext cx="7708500" cy="572700"/>
          </a:xfrm>
        </p:spPr>
        <p:txBody>
          <a:bodyPr/>
          <a:lstStyle/>
          <a:p>
            <a:r>
              <a:rPr lang="en-US" dirty="0">
                <a:latin typeface="+mj-lt"/>
              </a:rPr>
              <a:t>Chatbot Connection</a:t>
            </a:r>
          </a:p>
        </p:txBody>
      </p:sp>
      <p:sp>
        <p:nvSpPr>
          <p:cNvPr id="1048848" name="TextBox 11"/>
          <p:cNvSpPr txBox="1"/>
          <p:nvPr/>
        </p:nvSpPr>
        <p:spPr>
          <a:xfrm>
            <a:off x="722376" y="1140668"/>
            <a:ext cx="8362408" cy="246221"/>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We used Flask Framework To connect Flutter app with Model Ai</a:t>
            </a:r>
          </a:p>
        </p:txBody>
      </p:sp>
      <p:sp>
        <p:nvSpPr>
          <p:cNvPr id="1048849" name="TextBox 11"/>
          <p:cNvSpPr txBox="1"/>
          <p:nvPr/>
        </p:nvSpPr>
        <p:spPr>
          <a:xfrm>
            <a:off x="1081558" y="1804963"/>
            <a:ext cx="4724371" cy="246221"/>
          </a:xfrm>
          <a:prstGeom prst="rect">
            <a:avLst/>
          </a:prstGeom>
        </p:spPr>
        <p:txBody>
          <a:bodyPr wrap="square" lIns="0" tIns="0" rIns="0" bIns="0" rtlCol="0" anchor="t">
            <a:spAutoFit/>
          </a:bodyPr>
          <a:lstStyle/>
          <a:p>
            <a:r>
              <a:rPr lang="en-US" sz="1600" dirty="0">
                <a:latin typeface="+mj-lt"/>
                <a:cs typeface="Calibri" panose="020F0502020204030204" pitchFamily="34" charset="0"/>
              </a:rPr>
              <a:t> Steps:</a:t>
            </a:r>
          </a:p>
        </p:txBody>
      </p:sp>
      <p:sp>
        <p:nvSpPr>
          <p:cNvPr id="1048850" name="TextBox 11"/>
          <p:cNvSpPr txBox="1"/>
          <p:nvPr/>
        </p:nvSpPr>
        <p:spPr>
          <a:xfrm>
            <a:off x="686650" y="2610466"/>
            <a:ext cx="4472793"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using http Package Flutter To Make Http request to retrieve data result.</a:t>
            </a:r>
          </a:p>
        </p:txBody>
      </p:sp>
      <p:sp>
        <p:nvSpPr>
          <p:cNvPr id="1048851" name="TextBox 11"/>
          <p:cNvSpPr txBox="1"/>
          <p:nvPr/>
        </p:nvSpPr>
        <p:spPr>
          <a:xfrm>
            <a:off x="671138" y="3174216"/>
            <a:ext cx="5254049"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converting data to JSON facilitates interoperability, simplifies data exchange between different systems.</a:t>
            </a:r>
          </a:p>
        </p:txBody>
      </p:sp>
      <p:pic>
        <p:nvPicPr>
          <p:cNvPr id="2097218" name="Picture 1" descr="A computer screen shot of a cloud and gear  Description automatically generated"/>
          <p:cNvPicPr>
            <a:picLocks noChangeAspect="1"/>
          </p:cNvPicPr>
          <p:nvPr/>
        </p:nvPicPr>
        <p:blipFill>
          <a:blip r:embed="rId3"/>
          <a:stretch>
            <a:fillRect/>
          </a:stretch>
        </p:blipFill>
        <p:spPr>
          <a:xfrm>
            <a:off x="5361681" y="1781544"/>
            <a:ext cx="3569339" cy="1450923"/>
          </a:xfrm>
          <a:prstGeom prst="rect">
            <a:avLst/>
          </a:prstGeom>
        </p:spPr>
      </p:pic>
      <p:sp>
        <p:nvSpPr>
          <p:cNvPr id="1048852" name="TextBox 11"/>
          <p:cNvSpPr txBox="1"/>
          <p:nvPr/>
        </p:nvSpPr>
        <p:spPr>
          <a:xfrm>
            <a:off x="689426" y="2144678"/>
            <a:ext cx="4724371"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After finish we Extract Api as a Local host to work. </a:t>
            </a:r>
          </a:p>
        </p:txBody>
      </p:sp>
      <p:sp>
        <p:nvSpPr>
          <p:cNvPr id="1048853" name="TextBox 11"/>
          <p:cNvSpPr txBox="1"/>
          <p:nvPr/>
        </p:nvSpPr>
        <p:spPr>
          <a:xfrm>
            <a:off x="656520" y="3742326"/>
            <a:ext cx="5254049"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latin typeface="+mj-lt"/>
                <a:cs typeface="Calibri" panose="020F0502020204030204" pitchFamily="34" charset="0"/>
              </a:rPr>
              <a:t>We handled all errors and exceptions that may occur during HTTP requests.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48"/>
                                        </p:tgtEl>
                                        <p:attrNameLst>
                                          <p:attrName>style.visibility</p:attrName>
                                        </p:attrNameLst>
                                      </p:cBhvr>
                                      <p:to>
                                        <p:strVal val="visible"/>
                                      </p:to>
                                    </p:set>
                                    <p:animEffect transition="in" filter="fade">
                                      <p:cBhvr>
                                        <p:cTn id="7" dur="500"/>
                                        <p:tgtEl>
                                          <p:spTgt spid="10488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849"/>
                                        </p:tgtEl>
                                        <p:attrNameLst>
                                          <p:attrName>style.visibility</p:attrName>
                                        </p:attrNameLst>
                                      </p:cBhvr>
                                      <p:to>
                                        <p:strVal val="visible"/>
                                      </p:to>
                                    </p:set>
                                    <p:animEffect transition="in" filter="fade">
                                      <p:cBhvr>
                                        <p:cTn id="12" dur="500"/>
                                        <p:tgtEl>
                                          <p:spTgt spid="10488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850"/>
                                        </p:tgtEl>
                                        <p:attrNameLst>
                                          <p:attrName>style.visibility</p:attrName>
                                        </p:attrNameLst>
                                      </p:cBhvr>
                                      <p:to>
                                        <p:strVal val="visible"/>
                                      </p:to>
                                    </p:set>
                                    <p:animEffect transition="in" filter="fade">
                                      <p:cBhvr>
                                        <p:cTn id="17" dur="500"/>
                                        <p:tgtEl>
                                          <p:spTgt spid="10488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8851"/>
                                        </p:tgtEl>
                                        <p:attrNameLst>
                                          <p:attrName>style.visibility</p:attrName>
                                        </p:attrNameLst>
                                      </p:cBhvr>
                                      <p:to>
                                        <p:strVal val="visible"/>
                                      </p:to>
                                    </p:set>
                                    <p:animEffect transition="in" filter="fade">
                                      <p:cBhvr>
                                        <p:cTn id="22" dur="500"/>
                                        <p:tgtEl>
                                          <p:spTgt spid="10488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48852"/>
                                        </p:tgtEl>
                                        <p:attrNameLst>
                                          <p:attrName>style.visibility</p:attrName>
                                        </p:attrNameLst>
                                      </p:cBhvr>
                                      <p:to>
                                        <p:strVal val="visible"/>
                                      </p:to>
                                    </p:set>
                                    <p:animEffect transition="in" filter="fade">
                                      <p:cBhvr>
                                        <p:cTn id="27" dur="500"/>
                                        <p:tgtEl>
                                          <p:spTgt spid="10488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8853"/>
                                        </p:tgtEl>
                                        <p:attrNameLst>
                                          <p:attrName>style.visibility</p:attrName>
                                        </p:attrNameLst>
                                      </p:cBhvr>
                                      <p:to>
                                        <p:strVal val="visible"/>
                                      </p:to>
                                    </p:set>
                                    <p:animEffect transition="in" filter="fade">
                                      <p:cBhvr>
                                        <p:cTn id="32" dur="500"/>
                                        <p:tgtEl>
                                          <p:spTgt spid="1048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48" grpId="0"/>
      <p:bldP spid="1048849" grpId="0"/>
      <p:bldP spid="1048850" grpId="0"/>
      <p:bldP spid="1048851" grpId="0"/>
      <p:bldP spid="1048852" grpId="0"/>
      <p:bldP spid="10488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651" name="Google Shape;329;p36"/>
          <p:cNvSpPr txBox="1">
            <a:spLocks noGrp="1"/>
          </p:cNvSpPr>
          <p:nvPr>
            <p:ph type="title"/>
          </p:nvPr>
        </p:nvSpPr>
        <p:spPr>
          <a:xfrm>
            <a:off x="1194173" y="21508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Introduction</a:t>
            </a:r>
          </a:p>
        </p:txBody>
      </p:sp>
      <p:sp>
        <p:nvSpPr>
          <p:cNvPr id="1048652"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856"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mj-lt"/>
              </a:rPr>
              <a:t>Result</a:t>
            </a:r>
          </a:p>
        </p:txBody>
      </p:sp>
      <p:sp>
        <p:nvSpPr>
          <p:cNvPr id="1048857"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860" name="Title 2"/>
          <p:cNvSpPr>
            <a:spLocks noGrp="1"/>
          </p:cNvSpPr>
          <p:nvPr>
            <p:ph type="title"/>
          </p:nvPr>
        </p:nvSpPr>
        <p:spPr>
          <a:xfrm>
            <a:off x="530990" y="329549"/>
            <a:ext cx="7708500" cy="572700"/>
          </a:xfrm>
        </p:spPr>
        <p:txBody>
          <a:bodyPr/>
          <a:lstStyle/>
          <a:p>
            <a:r>
              <a:rPr lang="en-US" dirty="0"/>
              <a:t>Demo</a:t>
            </a:r>
          </a:p>
        </p:txBody>
      </p:sp>
      <p:pic>
        <p:nvPicPr>
          <p:cNvPr id="2" name="Untitled design(1)">
            <a:hlinkClick r:id="" action="ppaction://media"/>
            <a:extLst>
              <a:ext uri="{FF2B5EF4-FFF2-40B4-BE49-F238E27FC236}">
                <a16:creationId xmlns:a16="http://schemas.microsoft.com/office/drawing/2014/main" id="{BEC30365-D954-C81F-8CE9-AA602EAA01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2709" y="561785"/>
            <a:ext cx="6777394" cy="4155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863"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mj-lt"/>
              </a:rPr>
              <a:t>Tools</a:t>
            </a:r>
          </a:p>
        </p:txBody>
      </p:sp>
      <p:sp>
        <p:nvSpPr>
          <p:cNvPr id="1048864"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867" name="Title 4"/>
          <p:cNvSpPr>
            <a:spLocks noGrp="1"/>
          </p:cNvSpPr>
          <p:nvPr>
            <p:ph type="title"/>
          </p:nvPr>
        </p:nvSpPr>
        <p:spPr>
          <a:xfrm>
            <a:off x="439962" y="425167"/>
            <a:ext cx="7708500" cy="572700"/>
          </a:xfrm>
        </p:spPr>
        <p:txBody>
          <a:bodyPr/>
          <a:lstStyle/>
          <a:p>
            <a:r>
              <a:rPr lang="en-US" u="sng" dirty="0">
                <a:latin typeface="+mj-lt"/>
              </a:rPr>
              <a:t>Tools &amp; </a:t>
            </a:r>
            <a:r>
              <a:rPr lang="fr-FR" sz="2800" u="sng" dirty="0">
                <a:solidFill>
                  <a:schemeClr val="tx1">
                    <a:lumMod val="95000"/>
                    <a:lumOff val="5000"/>
                  </a:schemeClr>
                </a:solidFill>
                <a:latin typeface="+mj-lt"/>
                <a:cs typeface="Calibri" panose="020F0502020204030204" pitchFamily="34" charset="0"/>
              </a:rPr>
              <a:t>Technologies</a:t>
            </a:r>
            <a:endParaRPr lang="en-US" u="sng" dirty="0">
              <a:latin typeface="+mj-lt"/>
            </a:endParaRPr>
          </a:p>
        </p:txBody>
      </p:sp>
      <p:sp>
        <p:nvSpPr>
          <p:cNvPr id="1048868" name="Title 1"/>
          <p:cNvSpPr txBox="1"/>
          <p:nvPr/>
        </p:nvSpPr>
        <p:spPr>
          <a:xfrm>
            <a:off x="6423757" y="1596849"/>
            <a:ext cx="2312469" cy="162386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marL="457200" indent="-457200">
              <a:buFont typeface="Wingdings" panose="05000000000000000000" pitchFamily="2" charset="2"/>
              <a:buChar char="q"/>
            </a:pPr>
            <a:r>
              <a:rPr lang="en-US" sz="1600" dirty="0">
                <a:solidFill>
                  <a:schemeClr val="tx1">
                    <a:lumMod val="95000"/>
                    <a:lumOff val="5000"/>
                  </a:schemeClr>
                </a:solidFill>
                <a:cs typeface="Calibri" panose="020F0502020204030204" pitchFamily="34" charset="0"/>
              </a:rPr>
              <a:t>Libraries--&gt;&gt; </a:t>
            </a:r>
          </a:p>
          <a:p>
            <a:pPr marL="457200" indent="-457200">
              <a:buFont typeface="Wingdings" panose="05000000000000000000" pitchFamily="2" charset="2"/>
              <a:buChar char="q"/>
            </a:pPr>
            <a:endParaRPr lang="en-US" sz="1600" dirty="0">
              <a:solidFill>
                <a:schemeClr val="tx1">
                  <a:lumMod val="95000"/>
                  <a:lumOff val="5000"/>
                </a:schemeClr>
              </a:solidFill>
              <a:latin typeface="+mj-lt"/>
              <a:cs typeface="Calibri" panose="020F0502020204030204" pitchFamily="34" charset="0"/>
            </a:endParaRP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Sklearn</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XGBOOST</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Joblib</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Pytesseract</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Tensorflow</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NLP</a:t>
            </a:r>
          </a:p>
        </p:txBody>
      </p:sp>
      <p:sp>
        <p:nvSpPr>
          <p:cNvPr id="1048869" name="Title 1"/>
          <p:cNvSpPr txBox="1"/>
          <p:nvPr/>
        </p:nvSpPr>
        <p:spPr>
          <a:xfrm>
            <a:off x="3729672" y="1072034"/>
            <a:ext cx="2658177" cy="215405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marL="457200" indent="-457200">
              <a:buFont typeface="Wingdings" panose="05000000000000000000" pitchFamily="2" charset="2"/>
              <a:buChar char="q"/>
            </a:pPr>
            <a:r>
              <a:rPr lang="fr-FR" sz="1600" dirty="0">
                <a:solidFill>
                  <a:schemeClr val="tx1">
                    <a:lumMod val="95000"/>
                    <a:lumOff val="5000"/>
                  </a:schemeClr>
                </a:solidFill>
                <a:cs typeface="Calibri" panose="020F0502020204030204" pitchFamily="34" charset="0"/>
              </a:rPr>
              <a:t>Tools -&gt;&gt;</a:t>
            </a:r>
          </a:p>
          <a:p>
            <a:pPr marL="457200" indent="-457200">
              <a:buFont typeface="Wingdings" panose="05000000000000000000" pitchFamily="2" charset="2"/>
              <a:buChar char="q"/>
            </a:pPr>
            <a:endParaRPr lang="fr-FR" sz="1600" dirty="0">
              <a:solidFill>
                <a:schemeClr val="tx1">
                  <a:lumMod val="95000"/>
                  <a:lumOff val="5000"/>
                </a:schemeClr>
              </a:solidFill>
              <a:cs typeface="Calibri" panose="020F0502020204030204" pitchFamily="34" charset="0"/>
            </a:endParaRP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Postman</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Vs Code</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Anaconda</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Docker</a:t>
            </a:r>
          </a:p>
          <a:p>
            <a:endParaRPr lang="fr-FR" sz="1600" dirty="0">
              <a:solidFill>
                <a:schemeClr val="tx1">
                  <a:lumMod val="95000"/>
                  <a:lumOff val="5000"/>
                </a:schemeClr>
              </a:solidFill>
              <a:cs typeface="Calibri" panose="020F0502020204030204" pitchFamily="34" charset="0"/>
            </a:endParaRPr>
          </a:p>
          <a:p>
            <a:endParaRPr lang="fr-FR" sz="1600" dirty="0">
              <a:solidFill>
                <a:schemeClr val="tx1">
                  <a:lumMod val="95000"/>
                  <a:lumOff val="5000"/>
                </a:schemeClr>
              </a:solidFill>
              <a:cs typeface="Calibri" panose="020F0502020204030204" pitchFamily="34" charset="0"/>
            </a:endParaRPr>
          </a:p>
        </p:txBody>
      </p:sp>
      <p:sp>
        <p:nvSpPr>
          <p:cNvPr id="1048870" name="Title 1"/>
          <p:cNvSpPr txBox="1"/>
          <p:nvPr/>
        </p:nvSpPr>
        <p:spPr>
          <a:xfrm>
            <a:off x="739249" y="1983940"/>
            <a:ext cx="2717567" cy="17297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marL="457200" indent="-457200">
              <a:buFont typeface="Wingdings" panose="05000000000000000000" pitchFamily="2" charset="2"/>
              <a:buChar char="q"/>
            </a:pPr>
            <a:r>
              <a:rPr lang="fr-FR" sz="1600" dirty="0">
                <a:solidFill>
                  <a:schemeClr val="tx1">
                    <a:lumMod val="95000"/>
                    <a:lumOff val="5000"/>
                  </a:schemeClr>
                </a:solidFill>
                <a:cs typeface="Calibri" panose="020F0502020204030204" pitchFamily="34" charset="0"/>
              </a:rPr>
              <a:t>Technologies -&gt;&gt;</a:t>
            </a:r>
          </a:p>
          <a:p>
            <a:pPr marL="457200" indent="-457200">
              <a:buFont typeface="Wingdings" panose="05000000000000000000" pitchFamily="2" charset="2"/>
              <a:buChar char="q"/>
            </a:pPr>
            <a:endParaRPr lang="fr-FR" sz="1600" dirty="0">
              <a:solidFill>
                <a:schemeClr val="tx1">
                  <a:lumMod val="95000"/>
                  <a:lumOff val="5000"/>
                </a:schemeClr>
              </a:solidFill>
              <a:cs typeface="Calibri" panose="020F0502020204030204" pitchFamily="34" charset="0"/>
            </a:endParaRP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Flutter</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Dart</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Firebase</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Django</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Python</a:t>
            </a:r>
          </a:p>
          <a:p>
            <a:pPr marL="914400" lvl="1"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flask</a:t>
            </a:r>
          </a:p>
          <a:p>
            <a:endParaRPr lang="fr-FR" sz="1600" dirty="0">
              <a:solidFill>
                <a:schemeClr val="tx1">
                  <a:lumMod val="95000"/>
                  <a:lumOff val="5000"/>
                </a:schemeClr>
              </a:solidFill>
              <a:cs typeface="Calibri" panose="020F0502020204030204" pitchFamily="34" charset="0"/>
            </a:endParaRPr>
          </a:p>
          <a:p>
            <a:endParaRPr lang="fr-FR" sz="1600" dirty="0">
              <a:solidFill>
                <a:schemeClr val="tx1">
                  <a:lumMod val="95000"/>
                  <a:lumOff val="5000"/>
                </a:schemeClr>
              </a:solidFill>
              <a:cs typeface="Calibri" panose="020F0502020204030204" pitchFamily="34" charset="0"/>
            </a:endParaRPr>
          </a:p>
        </p:txBody>
      </p:sp>
      <p:sp>
        <p:nvSpPr>
          <p:cNvPr id="1048871" name="Title 1"/>
          <p:cNvSpPr txBox="1"/>
          <p:nvPr/>
        </p:nvSpPr>
        <p:spPr>
          <a:xfrm>
            <a:off x="563840" y="4159436"/>
            <a:ext cx="10363200" cy="2534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marL="457200" indent="-457200">
              <a:buFont typeface="Wingdings" panose="05000000000000000000" pitchFamily="2" charset="2"/>
              <a:buChar char="q"/>
            </a:pPr>
            <a:r>
              <a:rPr lang="en-US" sz="1600" dirty="0">
                <a:solidFill>
                  <a:schemeClr val="tx1">
                    <a:lumMod val="95000"/>
                    <a:lumOff val="5000"/>
                  </a:schemeClr>
                </a:solidFill>
                <a:cs typeface="Calibri" panose="020F0502020204030204" pitchFamily="34" charset="0"/>
              </a:rPr>
              <a:t>Machine Learning--&gt;&gt; </a:t>
            </a:r>
          </a:p>
          <a:p>
            <a:pPr marL="914400" lvl="1" indent="-457200">
              <a:buFont typeface="Wingdings" panose="05000000000000000000" pitchFamily="2" charset="2"/>
              <a:buChar char="Ø"/>
            </a:pPr>
            <a:endParaRPr lang="en-US" sz="1600" dirty="0">
              <a:solidFill>
                <a:schemeClr val="tx1">
                  <a:lumMod val="95000"/>
                  <a:lumOff val="5000"/>
                </a:schemeClr>
              </a:solidFill>
              <a:latin typeface="+mj-lt"/>
              <a:cs typeface="Calibri" panose="020F0502020204030204" pitchFamily="34" charset="0"/>
            </a:endParaRPr>
          </a:p>
          <a:p>
            <a:pPr lvl="1"/>
            <a:endParaRPr lang="en-US" sz="1600" dirty="0">
              <a:solidFill>
                <a:schemeClr val="tx1">
                  <a:lumMod val="95000"/>
                  <a:lumOff val="5000"/>
                </a:schemeClr>
              </a:solidFill>
              <a:latin typeface="+mj-lt"/>
              <a:cs typeface="Calibri" panose="020F0502020204030204" pitchFamily="34" charset="0"/>
            </a:endParaRPr>
          </a:p>
        </p:txBody>
      </p:sp>
      <p:sp>
        <p:nvSpPr>
          <p:cNvPr id="1048872" name="TextBox 14"/>
          <p:cNvSpPr txBox="1"/>
          <p:nvPr/>
        </p:nvSpPr>
        <p:spPr>
          <a:xfrm>
            <a:off x="1189257" y="4011101"/>
            <a:ext cx="2099227" cy="584775"/>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XGBOOST.</a:t>
            </a:r>
          </a:p>
          <a:p>
            <a:endParaRPr lang="LID4096" sz="1600" spc="300" dirty="0">
              <a:solidFill>
                <a:schemeClr val="tx1">
                  <a:lumMod val="95000"/>
                  <a:lumOff val="5000"/>
                </a:schemeClr>
              </a:solidFill>
              <a:latin typeface="+mj-lt"/>
              <a:cs typeface="Calibri" panose="020F0502020204030204" pitchFamily="34" charset="0"/>
            </a:endParaRPr>
          </a:p>
        </p:txBody>
      </p:sp>
      <p:sp>
        <p:nvSpPr>
          <p:cNvPr id="1048873" name="TextBox 1"/>
          <p:cNvSpPr txBox="1"/>
          <p:nvPr/>
        </p:nvSpPr>
        <p:spPr>
          <a:xfrm>
            <a:off x="2927178" y="4020888"/>
            <a:ext cx="2099227" cy="584775"/>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Chatbot.</a:t>
            </a:r>
          </a:p>
          <a:p>
            <a:endParaRPr lang="LID4096" sz="1600" spc="300" dirty="0">
              <a:solidFill>
                <a:schemeClr val="tx1">
                  <a:lumMod val="95000"/>
                  <a:lumOff val="5000"/>
                </a:schemeClr>
              </a:solidFill>
              <a:latin typeface="+mj-lt"/>
              <a:cs typeface="Calibri" panose="020F0502020204030204" pitchFamily="34" charset="0"/>
            </a:endParaRPr>
          </a:p>
        </p:txBody>
      </p:sp>
      <p:sp>
        <p:nvSpPr>
          <p:cNvPr id="1048874" name="TextBox 2"/>
          <p:cNvSpPr txBox="1"/>
          <p:nvPr/>
        </p:nvSpPr>
        <p:spPr>
          <a:xfrm>
            <a:off x="4623154" y="4030675"/>
            <a:ext cx="2099227" cy="584775"/>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OCR</a:t>
            </a:r>
          </a:p>
          <a:p>
            <a:endParaRPr lang="LID4096" sz="1600" spc="300" dirty="0">
              <a:solidFill>
                <a:schemeClr val="tx1">
                  <a:lumMod val="95000"/>
                  <a:lumOff val="5000"/>
                </a:schemeClr>
              </a:solidFill>
              <a:latin typeface="+mj-lt"/>
              <a:cs typeface="Calibri" panose="020F0502020204030204" pitchFamily="34" charset="0"/>
            </a:endParaRPr>
          </a:p>
        </p:txBody>
      </p:sp>
      <p:sp>
        <p:nvSpPr>
          <p:cNvPr id="1048875" name="TextBox 3"/>
          <p:cNvSpPr txBox="1"/>
          <p:nvPr/>
        </p:nvSpPr>
        <p:spPr>
          <a:xfrm>
            <a:off x="6084238" y="4032073"/>
            <a:ext cx="2099227" cy="584775"/>
          </a:xfrm>
          <a:prstGeom prst="rect">
            <a:avLst/>
          </a:prstGeom>
          <a:noFill/>
        </p:spPr>
        <p:txBody>
          <a:bodyPr wrap="square" rtlCol="0">
            <a:spAutoFit/>
          </a:bodyPr>
          <a:lstStyle/>
          <a:p>
            <a:pPr marL="457200" indent="-457200">
              <a:buFont typeface="Wingdings" panose="05000000000000000000" pitchFamily="2" charset="2"/>
              <a:buChar char="Ø"/>
            </a:pPr>
            <a:r>
              <a:rPr lang="en-US" sz="1600" dirty="0">
                <a:solidFill>
                  <a:schemeClr val="tx1">
                    <a:lumMod val="95000"/>
                    <a:lumOff val="5000"/>
                  </a:schemeClr>
                </a:solidFill>
                <a:latin typeface="+mj-lt"/>
                <a:cs typeface="Calibri" panose="020F0502020204030204" pitchFamily="34" charset="0"/>
              </a:rPr>
              <a:t>Neutral network model</a:t>
            </a:r>
            <a:endParaRPr lang="LID4096" sz="1600" spc="300" dirty="0">
              <a:solidFill>
                <a:schemeClr val="tx1">
                  <a:lumMod val="95000"/>
                  <a:lumOff val="5000"/>
                </a:schemeClr>
              </a:solidFill>
              <a:latin typeface="+mj-lt"/>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8868"/>
                                        </p:tgtEl>
                                        <p:attrNameLst>
                                          <p:attrName>style.visibility</p:attrName>
                                        </p:attrNameLst>
                                      </p:cBhvr>
                                      <p:to>
                                        <p:strVal val="visible"/>
                                      </p:to>
                                    </p:set>
                                    <p:animEffect transition="in" filter="fade">
                                      <p:cBhvr>
                                        <p:cTn id="7" dur="500"/>
                                        <p:tgtEl>
                                          <p:spTgt spid="10488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869"/>
                                        </p:tgtEl>
                                        <p:attrNameLst>
                                          <p:attrName>style.visibility</p:attrName>
                                        </p:attrNameLst>
                                      </p:cBhvr>
                                      <p:to>
                                        <p:strVal val="visible"/>
                                      </p:to>
                                    </p:set>
                                    <p:animEffect transition="in" filter="fade">
                                      <p:cBhvr>
                                        <p:cTn id="10" dur="500"/>
                                        <p:tgtEl>
                                          <p:spTgt spid="10488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8870"/>
                                        </p:tgtEl>
                                        <p:attrNameLst>
                                          <p:attrName>style.visibility</p:attrName>
                                        </p:attrNameLst>
                                      </p:cBhvr>
                                      <p:to>
                                        <p:strVal val="visible"/>
                                      </p:to>
                                    </p:set>
                                    <p:animEffect transition="in" filter="fade">
                                      <p:cBhvr>
                                        <p:cTn id="13" dur="500"/>
                                        <p:tgtEl>
                                          <p:spTgt spid="10488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8871"/>
                                        </p:tgtEl>
                                        <p:attrNameLst>
                                          <p:attrName>style.visibility</p:attrName>
                                        </p:attrNameLst>
                                      </p:cBhvr>
                                      <p:to>
                                        <p:strVal val="visible"/>
                                      </p:to>
                                    </p:set>
                                    <p:animEffect transition="in" filter="fade">
                                      <p:cBhvr>
                                        <p:cTn id="16" dur="500"/>
                                        <p:tgtEl>
                                          <p:spTgt spid="10488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8872"/>
                                        </p:tgtEl>
                                        <p:attrNameLst>
                                          <p:attrName>style.visibility</p:attrName>
                                        </p:attrNameLst>
                                      </p:cBhvr>
                                      <p:to>
                                        <p:strVal val="visible"/>
                                      </p:to>
                                    </p:set>
                                    <p:animEffect transition="in" filter="fade">
                                      <p:cBhvr>
                                        <p:cTn id="21" dur="500"/>
                                        <p:tgtEl>
                                          <p:spTgt spid="104887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48873"/>
                                        </p:tgtEl>
                                        <p:attrNameLst>
                                          <p:attrName>style.visibility</p:attrName>
                                        </p:attrNameLst>
                                      </p:cBhvr>
                                      <p:to>
                                        <p:strVal val="visible"/>
                                      </p:to>
                                    </p:set>
                                    <p:animEffect transition="in" filter="fade">
                                      <p:cBhvr>
                                        <p:cTn id="26" dur="500"/>
                                        <p:tgtEl>
                                          <p:spTgt spid="104887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48874"/>
                                        </p:tgtEl>
                                        <p:attrNameLst>
                                          <p:attrName>style.visibility</p:attrName>
                                        </p:attrNameLst>
                                      </p:cBhvr>
                                      <p:to>
                                        <p:strVal val="visible"/>
                                      </p:to>
                                    </p:set>
                                    <p:animEffect transition="in" filter="fade">
                                      <p:cBhvr>
                                        <p:cTn id="31" dur="500"/>
                                        <p:tgtEl>
                                          <p:spTgt spid="10488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48875"/>
                                        </p:tgtEl>
                                        <p:attrNameLst>
                                          <p:attrName>style.visibility</p:attrName>
                                        </p:attrNameLst>
                                      </p:cBhvr>
                                      <p:to>
                                        <p:strVal val="visible"/>
                                      </p:to>
                                    </p:set>
                                    <p:animEffect transition="in" filter="fade">
                                      <p:cBhvr>
                                        <p:cTn id="36" dur="500"/>
                                        <p:tgtEl>
                                          <p:spTgt spid="1048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8" grpId="0"/>
      <p:bldP spid="1048869" grpId="0"/>
      <p:bldP spid="1048870" grpId="0"/>
      <p:bldP spid="1048871" grpId="0"/>
      <p:bldP spid="1048872" grpId="0"/>
      <p:bldP spid="1048873" grpId="0"/>
      <p:bldP spid="1048874" grpId="0"/>
      <p:bldP spid="104887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878"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b="1" dirty="0">
                <a:latin typeface="+mj-lt"/>
              </a:rPr>
              <a:t>Future Work</a:t>
            </a:r>
          </a:p>
        </p:txBody>
      </p:sp>
      <p:sp>
        <p:nvSpPr>
          <p:cNvPr id="1048879"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882" name="Title 4"/>
          <p:cNvSpPr txBox="1"/>
          <p:nvPr/>
        </p:nvSpPr>
        <p:spPr>
          <a:xfrm>
            <a:off x="685800" y="502920"/>
            <a:ext cx="8059913" cy="1027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Lato"/>
                <a:ea typeface="Lato"/>
                <a:cs typeface="Lato"/>
                <a:sym typeface="Lato"/>
              </a:defRPr>
            </a:lvl9pPr>
          </a:lstStyle>
          <a:p>
            <a:r>
              <a:rPr lang="en-US" sz="1600" dirty="0">
                <a:solidFill>
                  <a:schemeClr val="bg1">
                    <a:lumMod val="10000"/>
                  </a:schemeClr>
                </a:solidFill>
                <a:latin typeface="+mj-lt"/>
              </a:rPr>
              <a:t>1.collect real data from hospitals and enable their utilization to enhance  healthcare outcomes</a:t>
            </a:r>
          </a:p>
          <a:p>
            <a:endParaRPr lang="en-US" sz="1600" dirty="0">
              <a:solidFill>
                <a:schemeClr val="bg1">
                  <a:lumMod val="10000"/>
                </a:schemeClr>
              </a:solidFill>
              <a:latin typeface="+mj-lt"/>
            </a:endParaRPr>
          </a:p>
          <a:p>
            <a:r>
              <a:rPr lang="en-US" sz="1600" dirty="0">
                <a:solidFill>
                  <a:schemeClr val="bg1">
                    <a:lumMod val="10000"/>
                  </a:schemeClr>
                </a:solidFill>
                <a:latin typeface="+mj-lt"/>
              </a:rPr>
              <a:t>2. deploy app in app store and make it available to use.</a:t>
            </a:r>
          </a:p>
          <a:p>
            <a:endParaRPr lang="en-US" sz="1600" dirty="0">
              <a:solidFill>
                <a:schemeClr val="bg1">
                  <a:lumMod val="10000"/>
                </a:schemeClr>
              </a:solidFill>
              <a:latin typeface="+mj-lt"/>
            </a:endParaRPr>
          </a:p>
          <a:p>
            <a:r>
              <a:rPr lang="en-US" sz="1600" dirty="0">
                <a:solidFill>
                  <a:schemeClr val="bg1">
                    <a:lumMod val="10000"/>
                  </a:schemeClr>
                </a:solidFill>
                <a:latin typeface="+mj-lt"/>
              </a:rPr>
              <a:t>3. Continuous Improvement: Gather feedback from users and iterate on the app to continuously improve its features and performance</a:t>
            </a:r>
          </a:p>
          <a:p>
            <a:endParaRPr lang="en-US" sz="1600" dirty="0">
              <a:solidFill>
                <a:schemeClr val="bg1">
                  <a:lumMod val="10000"/>
                </a:schemeClr>
              </a:solidFill>
              <a:latin typeface="+mj-lt"/>
            </a:endParaRPr>
          </a:p>
          <a:p>
            <a:r>
              <a:rPr lang="en-US" sz="1600" dirty="0">
                <a:solidFill>
                  <a:schemeClr val="bg1">
                    <a:lumMod val="10000"/>
                  </a:schemeClr>
                </a:solidFill>
                <a:latin typeface="+mj-lt"/>
              </a:rPr>
              <a:t>4. Security Testing: Security testing evaluates the application's resilience to potential threats and vulnerabilities. Testers assess the effectiveness of security controls and validate compliance with security standards.</a:t>
            </a:r>
          </a:p>
          <a:p>
            <a:endParaRPr lang="en-US" sz="1600" dirty="0">
              <a:solidFill>
                <a:schemeClr val="bg1">
                  <a:lumMod val="10000"/>
                </a:schemeClr>
              </a:solidFill>
              <a:latin typeface="+mj-lt"/>
            </a:endParaRPr>
          </a:p>
          <a:p>
            <a:r>
              <a:rPr lang="en-US" sz="1600" dirty="0">
                <a:solidFill>
                  <a:schemeClr val="bg1">
                    <a:lumMod val="10000"/>
                  </a:schemeClr>
                </a:solidFill>
                <a:latin typeface="+mj-lt"/>
              </a:rPr>
              <a:t>5. Maintenance and Support: After deployment, testing continues during the maintenance phase to address any issues that arise post-release. Testers collaborate with developers to troubleshoot and resolve reported defects.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885"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mj-lt"/>
              </a:rPr>
              <a:t>Conclusion</a:t>
            </a:r>
          </a:p>
        </p:txBody>
      </p:sp>
      <p:sp>
        <p:nvSpPr>
          <p:cNvPr id="1048886"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889" name="Title 4"/>
          <p:cNvSpPr>
            <a:spLocks noGrp="1"/>
          </p:cNvSpPr>
          <p:nvPr>
            <p:ph type="title"/>
          </p:nvPr>
        </p:nvSpPr>
        <p:spPr>
          <a:xfrm>
            <a:off x="617353" y="441960"/>
            <a:ext cx="7708500" cy="572700"/>
          </a:xfrm>
        </p:spPr>
        <p:txBody>
          <a:bodyPr/>
          <a:lstStyle/>
          <a:p>
            <a:br>
              <a:rPr lang="en-US" sz="2800" dirty="0"/>
            </a:br>
            <a:endParaRPr lang="en-US" dirty="0"/>
          </a:p>
        </p:txBody>
      </p:sp>
      <p:sp>
        <p:nvSpPr>
          <p:cNvPr id="1048890" name="TextBox 11"/>
          <p:cNvSpPr txBox="1"/>
          <p:nvPr/>
        </p:nvSpPr>
        <p:spPr>
          <a:xfrm>
            <a:off x="724849" y="3310213"/>
            <a:ext cx="7601004" cy="553998"/>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1800" dirty="0">
                <a:latin typeface="Figtree Black"/>
                <a:cs typeface="Calibri" panose="020F0502020204030204" pitchFamily="34" charset="0"/>
              </a:rPr>
              <a:t>Facilitating the donor's ability to donate and guiding them to the nearest donation center. </a:t>
            </a:r>
          </a:p>
        </p:txBody>
      </p:sp>
      <p:sp>
        <p:nvSpPr>
          <p:cNvPr id="1048891" name="TextBox 11"/>
          <p:cNvSpPr txBox="1"/>
          <p:nvPr/>
        </p:nvSpPr>
        <p:spPr>
          <a:xfrm>
            <a:off x="710691" y="941832"/>
            <a:ext cx="7971296" cy="553998"/>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1800" dirty="0">
                <a:solidFill>
                  <a:srgbClr val="202124"/>
                </a:solidFill>
                <a:latin typeface="Figtree Black"/>
              </a:rPr>
              <a:t>Facilitating time efficiency for medical staff by determining whether the donor is eligible to donate or if there are any medical conditions preventing donation.</a:t>
            </a:r>
          </a:p>
        </p:txBody>
      </p:sp>
      <p:sp>
        <p:nvSpPr>
          <p:cNvPr id="1048892" name="TextBox 11"/>
          <p:cNvSpPr txBox="1"/>
          <p:nvPr/>
        </p:nvSpPr>
        <p:spPr>
          <a:xfrm>
            <a:off x="724849" y="2121408"/>
            <a:ext cx="7341122" cy="553998"/>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1800" dirty="0">
                <a:latin typeface="Figtree Black"/>
                <a:cs typeface="Calibri" panose="020F0502020204030204" pitchFamily="34" charset="0"/>
              </a:rPr>
              <a:t>Assisting the patient in meeting their blood needs promptly and adequately.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90"/>
                                        </p:tgtEl>
                                        <p:attrNameLst>
                                          <p:attrName>style.visibility</p:attrName>
                                        </p:attrNameLst>
                                      </p:cBhvr>
                                      <p:to>
                                        <p:strVal val="visible"/>
                                      </p:to>
                                    </p:set>
                                    <p:animEffect transition="in" filter="fade">
                                      <p:cBhvr>
                                        <p:cTn id="7" dur="500"/>
                                        <p:tgtEl>
                                          <p:spTgt spid="10488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891"/>
                                        </p:tgtEl>
                                        <p:attrNameLst>
                                          <p:attrName>style.visibility</p:attrName>
                                        </p:attrNameLst>
                                      </p:cBhvr>
                                      <p:to>
                                        <p:strVal val="visible"/>
                                      </p:to>
                                    </p:set>
                                    <p:animEffect transition="in" filter="fade">
                                      <p:cBhvr>
                                        <p:cTn id="12" dur="500"/>
                                        <p:tgtEl>
                                          <p:spTgt spid="10488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892"/>
                                        </p:tgtEl>
                                        <p:attrNameLst>
                                          <p:attrName>style.visibility</p:attrName>
                                        </p:attrNameLst>
                                      </p:cBhvr>
                                      <p:to>
                                        <p:strVal val="visible"/>
                                      </p:to>
                                    </p:set>
                                    <p:animEffect transition="in" filter="fade">
                                      <p:cBhvr>
                                        <p:cTn id="17" dur="500"/>
                                        <p:tgtEl>
                                          <p:spTgt spid="1048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0" grpId="0"/>
      <p:bldP spid="1048891" grpId="0"/>
      <p:bldP spid="104889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895"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mj-lt"/>
              </a:rPr>
              <a:t>Time Plan</a:t>
            </a:r>
          </a:p>
        </p:txBody>
      </p:sp>
      <p:sp>
        <p:nvSpPr>
          <p:cNvPr id="1048896"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899" name="Title 2"/>
          <p:cNvSpPr>
            <a:spLocks noGrp="1"/>
          </p:cNvSpPr>
          <p:nvPr>
            <p:ph type="title"/>
          </p:nvPr>
        </p:nvSpPr>
        <p:spPr/>
        <p:txBody>
          <a:bodyPr/>
          <a:lstStyle/>
          <a:p>
            <a:r>
              <a:rPr lang="en-US" u="sng" dirty="0"/>
              <a:t>Time Plan Phase (1)</a:t>
            </a:r>
          </a:p>
        </p:txBody>
      </p:sp>
      <p:pic>
        <p:nvPicPr>
          <p:cNvPr id="2097220" name="Picture 6"/>
          <p:cNvPicPr>
            <a:picLocks noChangeAspect="1"/>
          </p:cNvPicPr>
          <p:nvPr/>
        </p:nvPicPr>
        <p:blipFill rotWithShape="1">
          <a:blip r:embed="rId3"/>
          <a:srcRect l="2174" r="2846" b="4881"/>
          <a:stretch>
            <a:fillRect/>
          </a:stretch>
        </p:blipFill>
        <p:spPr>
          <a:xfrm>
            <a:off x="722375" y="1114646"/>
            <a:ext cx="7988401" cy="32978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655" name="Title 2"/>
          <p:cNvSpPr>
            <a:spLocks noGrp="1"/>
          </p:cNvSpPr>
          <p:nvPr>
            <p:ph type="title"/>
          </p:nvPr>
        </p:nvSpPr>
        <p:spPr>
          <a:xfrm>
            <a:off x="354628" y="385390"/>
            <a:ext cx="7708500" cy="572700"/>
          </a:xfrm>
        </p:spPr>
        <p:txBody>
          <a:bodyPr/>
          <a:lstStyle/>
          <a:p>
            <a:r>
              <a:rPr lang="en-US" sz="4000" u="sng" dirty="0">
                <a:latin typeface="+mj-lt"/>
              </a:rPr>
              <a:t>Introduction</a:t>
            </a:r>
            <a:br>
              <a:rPr lang="en-US" dirty="0">
                <a:latin typeface="+mj-lt"/>
              </a:rPr>
            </a:br>
            <a:endParaRPr lang="en-US" dirty="0">
              <a:latin typeface="+mj-lt"/>
            </a:endParaRPr>
          </a:p>
        </p:txBody>
      </p:sp>
      <p:sp>
        <p:nvSpPr>
          <p:cNvPr id="1048656" name="TextBox 22"/>
          <p:cNvSpPr txBox="1"/>
          <p:nvPr/>
        </p:nvSpPr>
        <p:spPr>
          <a:xfrm>
            <a:off x="186390" y="1302114"/>
            <a:ext cx="8471648" cy="1160959"/>
          </a:xfrm>
          <a:prstGeom prst="rect">
            <a:avLst/>
          </a:prstGeom>
        </p:spPr>
        <p:txBody>
          <a:bodyPr wrap="square" lIns="0" tIns="0" rIns="0" bIns="0" rtlCol="0" anchor="t">
            <a:spAutoFit/>
          </a:bodyPr>
          <a:lstStyle/>
          <a:p>
            <a:pPr marL="285750" indent="-285750" algn="ctr">
              <a:lnSpc>
                <a:spcPts val="3062"/>
              </a:lnSpc>
              <a:buFont typeface="Wingdings" panose="05000000000000000000" pitchFamily="2" charset="2"/>
              <a:buChar char="q"/>
            </a:pPr>
            <a:r>
              <a:rPr lang="en-US" sz="2000" dirty="0">
                <a:solidFill>
                  <a:schemeClr val="bg2">
                    <a:lumMod val="10000"/>
                  </a:schemeClr>
                </a:solidFill>
                <a:latin typeface="+mj-lt"/>
                <a:cs typeface="Calibri" panose="020F0502020204030204" pitchFamily="34" charset="0"/>
              </a:rPr>
              <a:t>The first blood bank was established in Chicago in 1937, due to the ability to collect and store blood in an organized manner and Over time, technologies have evolved to enhance the safety of donated blood.</a:t>
            </a:r>
          </a:p>
        </p:txBody>
      </p:sp>
      <p:sp>
        <p:nvSpPr>
          <p:cNvPr id="1048657" name="TextBox 22"/>
          <p:cNvSpPr txBox="1"/>
          <p:nvPr/>
        </p:nvSpPr>
        <p:spPr>
          <a:xfrm>
            <a:off x="120756" y="2897840"/>
            <a:ext cx="8713692" cy="1549207"/>
          </a:xfrm>
          <a:prstGeom prst="rect">
            <a:avLst/>
          </a:prstGeom>
        </p:spPr>
        <p:txBody>
          <a:bodyPr wrap="square" lIns="0" tIns="0" rIns="0" bIns="0" rtlCol="0" anchor="t">
            <a:spAutoFit/>
          </a:bodyPr>
          <a:lstStyle/>
          <a:p>
            <a:pPr marL="285750" indent="-285750" algn="ctr">
              <a:lnSpc>
                <a:spcPts val="3062"/>
              </a:lnSpc>
              <a:buFont typeface="Wingdings" panose="05000000000000000000" pitchFamily="2" charset="2"/>
              <a:buChar char="q"/>
            </a:pPr>
            <a:r>
              <a:rPr lang="en-US" sz="2000" dirty="0">
                <a:solidFill>
                  <a:schemeClr val="bg2">
                    <a:lumMod val="10000"/>
                  </a:schemeClr>
                </a:solidFill>
                <a:latin typeface="+mj-lt"/>
                <a:cs typeface="Calibri" panose="020F0502020204030204" pitchFamily="34" charset="0"/>
              </a:rPr>
              <a:t>Today, technology has facilitated the process of blood donation through various apps that connect donors with blood banks and hospitals, making it easier for people to donate and for blood to reach those in need in a timely manner.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56"/>
                                        </p:tgtEl>
                                        <p:attrNameLst>
                                          <p:attrName>style.visibility</p:attrName>
                                        </p:attrNameLst>
                                      </p:cBhvr>
                                      <p:to>
                                        <p:strVal val="visible"/>
                                      </p:to>
                                    </p:set>
                                    <p:animEffect transition="in" filter="fade">
                                      <p:cBhvr>
                                        <p:cTn id="7" dur="500"/>
                                        <p:tgtEl>
                                          <p:spTgt spid="10486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57"/>
                                        </p:tgtEl>
                                        <p:attrNameLst>
                                          <p:attrName>style.visibility</p:attrName>
                                        </p:attrNameLst>
                                      </p:cBhvr>
                                      <p:to>
                                        <p:strVal val="visible"/>
                                      </p:to>
                                    </p:set>
                                    <p:animEffect transition="in" filter="fade">
                                      <p:cBhvr>
                                        <p:cTn id="12" dur="500"/>
                                        <p:tgtEl>
                                          <p:spTgt spid="1048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6" grpId="0"/>
      <p:bldP spid="104865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902" name="Title 2"/>
          <p:cNvSpPr>
            <a:spLocks noGrp="1"/>
          </p:cNvSpPr>
          <p:nvPr>
            <p:ph type="title"/>
          </p:nvPr>
        </p:nvSpPr>
        <p:spPr/>
        <p:txBody>
          <a:bodyPr/>
          <a:lstStyle/>
          <a:p>
            <a:r>
              <a:rPr lang="en-US" u="sng" dirty="0"/>
              <a:t>Time Plan Phase (2)</a:t>
            </a:r>
          </a:p>
        </p:txBody>
      </p:sp>
      <p:pic>
        <p:nvPicPr>
          <p:cNvPr id="2097221" name="Picture 3"/>
          <p:cNvPicPr>
            <a:picLocks noChangeAspect="1"/>
          </p:cNvPicPr>
          <p:nvPr/>
        </p:nvPicPr>
        <p:blipFill rotWithShape="1">
          <a:blip r:embed="rId3"/>
          <a:srcRect r="2784"/>
          <a:stretch>
            <a:fillRect/>
          </a:stretch>
        </p:blipFill>
        <p:spPr>
          <a:xfrm>
            <a:off x="669215" y="1123064"/>
            <a:ext cx="8028219" cy="34290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5" name="Title 1"/>
          <p:cNvSpPr>
            <a:spLocks noGrp="1"/>
          </p:cNvSpPr>
          <p:nvPr>
            <p:ph type="title"/>
          </p:nvPr>
        </p:nvSpPr>
        <p:spPr>
          <a:xfrm>
            <a:off x="722376" y="1950098"/>
            <a:ext cx="7404587" cy="1632857"/>
          </a:xfrm>
        </p:spPr>
        <p:txBody>
          <a:bodyPr/>
          <a:lstStyle/>
          <a:p>
            <a:r>
              <a:rPr lang="en-US" dirty="0"/>
              <a:t>Thank you</a:t>
            </a:r>
          </a:p>
        </p:txBody>
      </p:sp>
      <p:pic>
        <p:nvPicPr>
          <p:cNvPr id="2097222" name="Picture 5"/>
          <p:cNvPicPr>
            <a:picLocks noChangeAspect="1"/>
          </p:cNvPicPr>
          <p:nvPr/>
        </p:nvPicPr>
        <p:blipFill>
          <a:blip r:embed="rId3"/>
          <a:stretch>
            <a:fillRect/>
          </a:stretch>
        </p:blipFill>
        <p:spPr>
          <a:xfrm>
            <a:off x="219270" y="172488"/>
            <a:ext cx="8705460" cy="47985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1048660" name="Title 2"/>
          <p:cNvSpPr>
            <a:spLocks noGrp="1"/>
          </p:cNvSpPr>
          <p:nvPr>
            <p:ph type="title"/>
          </p:nvPr>
        </p:nvSpPr>
        <p:spPr>
          <a:xfrm>
            <a:off x="254024" y="308325"/>
            <a:ext cx="7708500" cy="572700"/>
          </a:xfrm>
        </p:spPr>
        <p:txBody>
          <a:bodyPr/>
          <a:lstStyle/>
          <a:p>
            <a:r>
              <a:rPr lang="en-US" sz="4000" u="sng" dirty="0">
                <a:latin typeface="+mj-lt"/>
              </a:rPr>
              <a:t>Motivation</a:t>
            </a:r>
            <a:endParaRPr lang="en-US" u="sng" dirty="0">
              <a:latin typeface="+mj-lt"/>
            </a:endParaRPr>
          </a:p>
        </p:txBody>
      </p:sp>
      <p:sp>
        <p:nvSpPr>
          <p:cNvPr id="1048661" name="TextBox 27"/>
          <p:cNvSpPr txBox="1"/>
          <p:nvPr/>
        </p:nvSpPr>
        <p:spPr>
          <a:xfrm>
            <a:off x="376525" y="1131196"/>
            <a:ext cx="8408891" cy="570284"/>
          </a:xfrm>
          <a:prstGeom prst="rect">
            <a:avLst/>
          </a:prstGeom>
        </p:spPr>
        <p:txBody>
          <a:bodyPr wrap="square" lIns="0" tIns="0" rIns="0" bIns="0" rtlCol="0" anchor="t">
            <a:spAutoFit/>
          </a:bodyPr>
          <a:lstStyle/>
          <a:p>
            <a:pPr marL="457200" indent="-457200">
              <a:lnSpc>
                <a:spcPts val="2256"/>
              </a:lnSpc>
              <a:buFont typeface="Wingdings" panose="05000000000000000000" pitchFamily="2" charset="2"/>
              <a:buChar char="q"/>
            </a:pPr>
            <a:r>
              <a:rPr lang="en-US" sz="1600" dirty="0">
                <a:latin typeface="+mj-lt"/>
                <a:cs typeface="Calibri" panose="020F0502020204030204" pitchFamily="34" charset="0"/>
              </a:rPr>
              <a:t>There are some challenges associated with the donation process, and these are some of the problems.</a:t>
            </a:r>
          </a:p>
        </p:txBody>
      </p:sp>
      <p:sp>
        <p:nvSpPr>
          <p:cNvPr id="1048662" name="TextBox 22"/>
          <p:cNvSpPr txBox="1"/>
          <p:nvPr/>
        </p:nvSpPr>
        <p:spPr>
          <a:xfrm>
            <a:off x="763609" y="1781737"/>
            <a:ext cx="5015399" cy="1147365"/>
          </a:xfrm>
          <a:prstGeom prst="rect">
            <a:avLst/>
          </a:prstGeom>
        </p:spPr>
        <p:txBody>
          <a:bodyPr wrap="square" lIns="0" tIns="0" rIns="0" bIns="0" rtlCol="0" anchor="t">
            <a:spAutoFit/>
          </a:bodyPr>
          <a:lstStyle/>
          <a:p>
            <a:pPr marL="457200" indent="-457200">
              <a:lnSpc>
                <a:spcPts val="3062"/>
              </a:lnSpc>
              <a:buFont typeface="Wingdings" panose="05000000000000000000" pitchFamily="2" charset="2"/>
              <a:buChar char="q"/>
            </a:pPr>
            <a:r>
              <a:rPr lang="en-US" sz="1600" dirty="0">
                <a:latin typeface="+mj-lt"/>
                <a:cs typeface="Calibri" panose="020F0502020204030204" pitchFamily="34" charset="0"/>
              </a:rPr>
              <a:t>Cases that go in vain result from the lack of the required amount of blood to treat them in time of need </a:t>
            </a:r>
          </a:p>
        </p:txBody>
      </p:sp>
      <p:sp>
        <p:nvSpPr>
          <p:cNvPr id="1048663" name="TextBox 22"/>
          <p:cNvSpPr txBox="1"/>
          <p:nvPr/>
        </p:nvSpPr>
        <p:spPr>
          <a:xfrm>
            <a:off x="732234" y="3021745"/>
            <a:ext cx="4948899" cy="1139927"/>
          </a:xfrm>
          <a:prstGeom prst="rect">
            <a:avLst/>
          </a:prstGeom>
        </p:spPr>
        <p:txBody>
          <a:bodyPr wrap="square" lIns="0" tIns="0" rIns="0" bIns="0" rtlCol="0" anchor="t">
            <a:spAutoFit/>
          </a:bodyPr>
          <a:lstStyle/>
          <a:p>
            <a:pPr marL="457200" indent="-457200">
              <a:lnSpc>
                <a:spcPts val="3062"/>
              </a:lnSpc>
              <a:buFont typeface="Wingdings" panose="05000000000000000000" pitchFamily="2" charset="2"/>
              <a:buChar char="q"/>
            </a:pPr>
            <a:r>
              <a:rPr lang="en-US" sz="1600" dirty="0">
                <a:latin typeface="+mj-lt"/>
                <a:cs typeface="Calibri" panose="020F0502020204030204" pitchFamily="34" charset="0"/>
              </a:rPr>
              <a:t>People with rare blood types may be at risk of death if they do not find something that matches them</a:t>
            </a:r>
          </a:p>
        </p:txBody>
      </p:sp>
      <p:sp>
        <p:nvSpPr>
          <p:cNvPr id="1048664" name="TextBox 22"/>
          <p:cNvSpPr txBox="1"/>
          <p:nvPr/>
        </p:nvSpPr>
        <p:spPr>
          <a:xfrm>
            <a:off x="677910" y="4142032"/>
            <a:ext cx="8173482" cy="345544"/>
          </a:xfrm>
          <a:prstGeom prst="rect">
            <a:avLst/>
          </a:prstGeom>
        </p:spPr>
        <p:txBody>
          <a:bodyPr wrap="square" lIns="0" tIns="0" rIns="0" bIns="0" rtlCol="0" anchor="t">
            <a:spAutoFit/>
          </a:bodyPr>
          <a:lstStyle/>
          <a:p>
            <a:pPr marL="457200" indent="-457200">
              <a:lnSpc>
                <a:spcPts val="3062"/>
              </a:lnSpc>
              <a:buFont typeface="Wingdings" panose="05000000000000000000" pitchFamily="2" charset="2"/>
              <a:buChar char="q"/>
            </a:pPr>
            <a:r>
              <a:rPr lang="en-US" dirty="0">
                <a:latin typeface="+mj-lt"/>
              </a:rPr>
              <a:t>Through our project, we tried to contribute in a positive way to saving lives</a:t>
            </a:r>
            <a:endParaRPr lang="en-US" sz="1600" dirty="0">
              <a:solidFill>
                <a:schemeClr val="bg2">
                  <a:lumMod val="10000"/>
                </a:schemeClr>
              </a:solidFill>
              <a:latin typeface="+mj-lt"/>
              <a:cs typeface="Calibri" panose="020F0502020204030204" pitchFamily="34" charset="0"/>
            </a:endParaRPr>
          </a:p>
        </p:txBody>
      </p:sp>
      <p:graphicFrame>
        <p:nvGraphicFramePr>
          <p:cNvPr id="4194305" name="Content Placeholder 11"/>
          <p:cNvGraphicFramePr>
            <a:graphicFrameLocks/>
          </p:cNvGraphicFramePr>
          <p:nvPr/>
        </p:nvGraphicFramePr>
        <p:xfrm>
          <a:off x="5893413" y="1814951"/>
          <a:ext cx="2980404" cy="19081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61"/>
                                        </p:tgtEl>
                                        <p:attrNameLst>
                                          <p:attrName>style.visibility</p:attrName>
                                        </p:attrNameLst>
                                      </p:cBhvr>
                                      <p:to>
                                        <p:strVal val="visible"/>
                                      </p:to>
                                    </p:set>
                                    <p:animEffect transition="in" filter="fade">
                                      <p:cBhvr>
                                        <p:cTn id="7" dur="500"/>
                                        <p:tgtEl>
                                          <p:spTgt spid="10486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62"/>
                                        </p:tgtEl>
                                        <p:attrNameLst>
                                          <p:attrName>style.visibility</p:attrName>
                                        </p:attrNameLst>
                                      </p:cBhvr>
                                      <p:to>
                                        <p:strVal val="visible"/>
                                      </p:to>
                                    </p:set>
                                    <p:animEffect transition="in" filter="fade">
                                      <p:cBhvr>
                                        <p:cTn id="12" dur="500"/>
                                        <p:tgtEl>
                                          <p:spTgt spid="10486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663"/>
                                        </p:tgtEl>
                                        <p:attrNameLst>
                                          <p:attrName>style.visibility</p:attrName>
                                        </p:attrNameLst>
                                      </p:cBhvr>
                                      <p:to>
                                        <p:strVal val="visible"/>
                                      </p:to>
                                    </p:set>
                                    <p:animEffect transition="in" filter="fade">
                                      <p:cBhvr>
                                        <p:cTn id="17" dur="500"/>
                                        <p:tgtEl>
                                          <p:spTgt spid="10486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8664"/>
                                        </p:tgtEl>
                                        <p:attrNameLst>
                                          <p:attrName>style.visibility</p:attrName>
                                        </p:attrNameLst>
                                      </p:cBhvr>
                                      <p:to>
                                        <p:strVal val="visible"/>
                                      </p:to>
                                    </p:set>
                                    <p:animEffect transition="in" filter="fade">
                                      <p:cBhvr>
                                        <p:cTn id="22" dur="500"/>
                                        <p:tgtEl>
                                          <p:spTgt spid="1048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1" grpId="0"/>
      <p:bldP spid="1048662" grpId="0"/>
      <p:bldP spid="1048663" grpId="0"/>
      <p:bldP spid="10486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1048667" name="Google Shape;329;p36"/>
          <p:cNvSpPr txBox="1">
            <a:spLocks noGrp="1"/>
          </p:cNvSpPr>
          <p:nvPr>
            <p:ph type="title"/>
          </p:nvPr>
        </p:nvSpPr>
        <p:spPr>
          <a:xfrm>
            <a:off x="971147" y="2150850"/>
            <a:ext cx="6083857"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Problem Statement </a:t>
            </a:r>
          </a:p>
        </p:txBody>
      </p:sp>
      <p:sp>
        <p:nvSpPr>
          <p:cNvPr id="1048668"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2052f36-cd15-45c5-ae08-c8ad17279007" xsi:nil="true"/>
  </documentManagement>
</p:properties>
</file>

<file path=customXml/itemProps1.xml><?xml version="1.0" encoding="utf-8"?>
<ds:datastoreItem xmlns:ds="http://schemas.openxmlformats.org/officeDocument/2006/customXml" ds:itemID="{BF39A9DC-A4C7-914D-9A03-4F8BE28C9A6B}">
  <ds:schemaRefs>
    <ds:schemaRef ds:uri="http://schemas.microsoft.com/office/2006/metadata/properties"/>
    <ds:schemaRef ds:uri="http://www.w3.org/2000/xmlns/"/>
    <ds:schemaRef ds:uri="92052f36-cd15-45c5-ae08-c8ad17279007"/>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otalTime>0</TotalTime>
  <Words>3531</Words>
  <Application>Microsoft Office PowerPoint</Application>
  <PresentationFormat>On-screen Show (16:9)</PresentationFormat>
  <Paragraphs>426</Paragraphs>
  <Slides>71</Slides>
  <Notes>36</Notes>
  <HiddenSlides>0</HiddenSlides>
  <MMClips>1</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Elegant Black &amp; White Thesis Defense by Slidesgo</vt:lpstr>
      <vt:lpstr>PowerPoint Presentation</vt:lpstr>
      <vt:lpstr>Our team</vt:lpstr>
      <vt:lpstr>Agenda</vt:lpstr>
      <vt:lpstr>Abstract</vt:lpstr>
      <vt:lpstr>Abstract</vt:lpstr>
      <vt:lpstr>Introduction</vt:lpstr>
      <vt:lpstr>Introduction </vt:lpstr>
      <vt:lpstr>Motivation</vt:lpstr>
      <vt:lpstr>Problem Statement </vt:lpstr>
      <vt:lpstr>Problem statement</vt:lpstr>
      <vt:lpstr>Problem Solution </vt:lpstr>
      <vt:lpstr>Problem solution</vt:lpstr>
      <vt:lpstr>Related Work</vt:lpstr>
      <vt:lpstr>Related Work</vt:lpstr>
      <vt:lpstr> Shortcomings in BloodLine - Blood Bank App and Red App</vt:lpstr>
      <vt:lpstr>Need to extend</vt:lpstr>
      <vt:lpstr>Implementation</vt:lpstr>
      <vt:lpstr>Dataset for blood donation</vt:lpstr>
      <vt:lpstr>Dataset for Disease</vt:lpstr>
      <vt:lpstr>Dataset for precaution</vt:lpstr>
      <vt:lpstr>Blood Donation</vt:lpstr>
      <vt:lpstr>XGBOOST</vt:lpstr>
      <vt:lpstr>Accuracy</vt:lpstr>
      <vt:lpstr> Optical Character Recognition (OCR) system</vt:lpstr>
      <vt:lpstr>Natural Language Processing (NLP)</vt:lpstr>
      <vt:lpstr>Neural Network Model</vt:lpstr>
      <vt:lpstr>chatbot</vt:lpstr>
      <vt:lpstr>1. Disease Symptom Chatbot  Matches user-provided symptoms to diseases and suggests actions or  precautions.   2. Purpose Helps users identify potential diseases based on symptoms and provides actionable advice.   3. Code Overview Responds to greetings and farewells, processes symptom descriptions, and provides disease information and actions.   4. Greeting and Farewell Responses  Recognizes and responds to basic greetings and farewells, offering a friendly interaction.   5. Handling Common Questions Addresses simple questions about its state and responds politely to expressions like 'How are you?'.  </vt:lpstr>
      <vt:lpstr>8. Response with Actions/Precautions : Asks users if they want to know actions or precautions for the identified disease and provides detailed steps if requested.  9. User Interaction    Interactively handles user responses, providing detailed action lists if needed, and continues to assist with further questions.  10. Conclusion Assists users in identifying possible diseases and providing useful actions or precautions. Future improvements could enhance the disease database and NLP accuracy.</vt:lpstr>
      <vt:lpstr>Blood Donation Locator</vt:lpstr>
      <vt:lpstr>PowerPoint Presentation</vt:lpstr>
      <vt:lpstr>Hospital Register</vt:lpstr>
      <vt:lpstr>Firebase Hospital Data</vt:lpstr>
      <vt:lpstr>Hospital services</vt:lpstr>
      <vt:lpstr>Create QR blood type</vt:lpstr>
      <vt:lpstr>Add Blood Type</vt:lpstr>
      <vt:lpstr>Remove Blood Type</vt:lpstr>
      <vt:lpstr>Firebase bloodTypeData</vt:lpstr>
      <vt:lpstr>Add &amp; Remove View Details</vt:lpstr>
      <vt:lpstr>Add &amp; Remove Mistakes</vt:lpstr>
      <vt:lpstr>CBC Test Donation</vt:lpstr>
      <vt:lpstr>CBC Test Donation</vt:lpstr>
      <vt:lpstr>PowerPoint Presentation</vt:lpstr>
      <vt:lpstr>Chatbot</vt:lpstr>
      <vt:lpstr>Create a Notification</vt:lpstr>
      <vt:lpstr>Show Notifications</vt:lpstr>
      <vt:lpstr>Firebase Notification</vt:lpstr>
      <vt:lpstr> Drawer</vt:lpstr>
      <vt:lpstr>Department </vt:lpstr>
      <vt:lpstr>Firebase InventoryTable</vt:lpstr>
      <vt:lpstr>My Notification</vt:lpstr>
      <vt:lpstr>Dark &amp; Light Theme</vt:lpstr>
      <vt:lpstr>Change Language</vt:lpstr>
      <vt:lpstr> User Service</vt:lpstr>
      <vt:lpstr>Firebase Authentication</vt:lpstr>
      <vt:lpstr>Firestore Database</vt:lpstr>
      <vt:lpstr>Connection</vt:lpstr>
      <vt:lpstr> OCR connection with Flask framework </vt:lpstr>
      <vt:lpstr>Chatbot Connection</vt:lpstr>
      <vt:lpstr>Result</vt:lpstr>
      <vt:lpstr>Demo</vt:lpstr>
      <vt:lpstr>Tools</vt:lpstr>
      <vt:lpstr>Tools &amp; Technologies</vt:lpstr>
      <vt:lpstr>Future Work</vt:lpstr>
      <vt:lpstr>PowerPoint Presentation</vt:lpstr>
      <vt:lpstr>Conclusion</vt:lpstr>
      <vt:lpstr> </vt:lpstr>
      <vt:lpstr>Time Plan</vt:lpstr>
      <vt:lpstr>Time Plan Phase (1)</vt:lpstr>
      <vt:lpstr>Time Plan Phase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Donation Locator</dc:title>
  <dc:creator>96650</dc:creator>
  <cp:lastModifiedBy>maria halem askandre</cp:lastModifiedBy>
  <cp:revision>3</cp:revision>
  <dcterms:created xsi:type="dcterms:W3CDTF">2024-06-11T17:33:52Z</dcterms:created>
  <dcterms:modified xsi:type="dcterms:W3CDTF">2024-06-11T19:40:33Z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0x010100BEC0963FBECC0D4AA2893255EE9DFF9A</vt:lpwstr>
  </property>
  <property fmtid="{D5CDD505-2E9C-101B-9397-08002B2CF9AE}" pid="3" name="ICV">
    <vt:lpwstr>17d6632c4fb6439589e63152cb44f007</vt:lpwstr>
  </property>
</Properties>
</file>